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25" r:id="rId5"/>
  </p:sldMasterIdLst>
  <p:notesMasterIdLst>
    <p:notesMasterId r:id="rId44"/>
  </p:notesMasterIdLst>
  <p:handoutMasterIdLst>
    <p:handoutMasterId r:id="rId45"/>
  </p:handoutMasterIdLst>
  <p:sldIdLst>
    <p:sldId id="256" r:id="rId6"/>
    <p:sldId id="266" r:id="rId7"/>
    <p:sldId id="267" r:id="rId8"/>
    <p:sldId id="305" r:id="rId9"/>
    <p:sldId id="306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95" r:id="rId20"/>
    <p:sldId id="296" r:id="rId21"/>
    <p:sldId id="297" r:id="rId22"/>
    <p:sldId id="298" r:id="rId23"/>
    <p:sldId id="299" r:id="rId24"/>
    <p:sldId id="269" r:id="rId25"/>
    <p:sldId id="313" r:id="rId26"/>
    <p:sldId id="312" r:id="rId27"/>
    <p:sldId id="314" r:id="rId28"/>
    <p:sldId id="315" r:id="rId29"/>
    <p:sldId id="270" r:id="rId30"/>
    <p:sldId id="285" r:id="rId31"/>
    <p:sldId id="286" r:id="rId32"/>
    <p:sldId id="287" r:id="rId33"/>
    <p:sldId id="288" r:id="rId34"/>
    <p:sldId id="271" r:id="rId35"/>
    <p:sldId id="290" r:id="rId36"/>
    <p:sldId id="292" r:id="rId37"/>
    <p:sldId id="311" r:id="rId38"/>
    <p:sldId id="293" r:id="rId39"/>
    <p:sldId id="294" r:id="rId40"/>
    <p:sldId id="302" r:id="rId41"/>
    <p:sldId id="309" r:id="rId42"/>
    <p:sldId id="310" r:id="rId43"/>
  </p:sldIdLst>
  <p:sldSz cx="12192000" cy="6858000"/>
  <p:notesSz cx="6858000" cy="9144000"/>
  <p:defaultTextStyle>
    <a:defPPr>
      <a:defRPr lang="nl-NL"/>
    </a:defPPr>
    <a:lvl1pPr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3pPr>
    <a:lvl4pPr marL="13700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4pPr>
    <a:lvl5pPr marL="18272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2160" userDrawn="1">
          <p15:clr>
            <a:srgbClr val="A4A3A4"/>
          </p15:clr>
        </p15:guide>
        <p15:guide id="3" pos="7219">
          <p15:clr>
            <a:srgbClr val="A4A3A4"/>
          </p15:clr>
        </p15:guide>
        <p15:guide id="6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B00"/>
    <a:srgbClr val="C20016"/>
    <a:srgbClr val="008542"/>
    <a:srgbClr val="002C64"/>
    <a:srgbClr val="00A9F3"/>
    <a:srgbClr val="33AADC"/>
    <a:srgbClr val="002F5F"/>
    <a:srgbClr val="3DB7E4"/>
    <a:srgbClr val="8EB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4048AA-6A90-EA82-4B0E-B60CA1483EE9}" v="159" dt="2025-04-02T11:12:28.566"/>
    <p1510:client id="{83BC10E8-94CD-2DE3-AD1B-A760C384A977}" v="12" dt="2025-04-02T10:00:07.038"/>
    <p1510:client id="{E8B20368-7FEF-2CAE-A0B9-7BACC9DEBF19}" v="51" dt="2025-04-03T11:37:00.12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Stijl, licht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Stijl, gemiddeld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6164"/>
  </p:normalViewPr>
  <p:slideViewPr>
    <p:cSldViewPr snapToGrid="0" snapToObjects="1" showGuides="1">
      <p:cViewPr varScale="1">
        <p:scale>
          <a:sx n="108" d="100"/>
          <a:sy n="108" d="100"/>
        </p:scale>
        <p:origin x="1936" y="496"/>
      </p:cViewPr>
      <p:guideLst>
        <p:guide orient="horz" pos="2160"/>
        <p:guide pos="7219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78" d="100"/>
          <a:sy n="78" d="100"/>
        </p:scale>
        <p:origin x="3376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presProps" Target="presProp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3D4CAB9-543B-124D-AC85-B38EEA6DAD72}" type="datetimeFigureOut">
              <a:rPr lang="nl-NL" altLang="en-US"/>
              <a:pPr/>
              <a:t>02-10-2025</a:t>
            </a:fld>
            <a:endParaRPr lang="nl-NL" alt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10CD581-2C6F-F24C-A6EA-AEF3E4905845}" type="slidenum">
              <a:rPr lang="nl-NL" altLang="en-US"/>
              <a:pPr/>
              <a:t>‹#›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4827330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520C45E-4B48-084A-A24B-FDF519F7717D}" type="datetimeFigureOut">
              <a:rPr lang="nl-NL" altLang="en-US"/>
              <a:pPr/>
              <a:t>02-10-2025</a:t>
            </a:fld>
            <a:endParaRPr lang="nl-NL" alt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 dirty="0"/>
              <a:t>Klik om de tekststijl van het model te bewerken</a:t>
            </a:r>
          </a:p>
          <a:p>
            <a:pPr lvl="1"/>
            <a:r>
              <a:rPr lang="nl-NL" noProof="0" dirty="0"/>
              <a:t>Tweede niveau</a:t>
            </a:r>
          </a:p>
          <a:p>
            <a:pPr lvl="2"/>
            <a:r>
              <a:rPr lang="nl-NL" noProof="0" dirty="0"/>
              <a:t>Derde niveau</a:t>
            </a:r>
          </a:p>
          <a:p>
            <a:pPr lvl="3"/>
            <a:r>
              <a:rPr lang="nl-NL" noProof="0" dirty="0"/>
              <a:t>Vierde niveau</a:t>
            </a:r>
          </a:p>
          <a:p>
            <a:pPr lvl="4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3399720B-A57D-9C40-A75B-79A2C5AF5111}" type="slidenum">
              <a:rPr lang="nl-NL" altLang="en-US"/>
              <a:pPr/>
              <a:t>‹#›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8289933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5pPr>
    <a:lvl6pPr marL="2285795" algn="l" defTabSz="9143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53" algn="l" defTabSz="9143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13" algn="l" defTabSz="9143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71" algn="l" defTabSz="9143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D5FCB-3863-1B8B-CFC3-C6489309A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6E16486-03C1-5E5A-D870-B9BB21A2B5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4614354C-AD7E-C56F-B2CE-2B654EDC55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De gemeente heeft strategische keuzes gemaakt hoe zij in de loop van de transitieperiode de instrumenten in de planketen (door)ontwikkelt.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BCA7F6F-8AFE-0BC1-190A-A717E73F4A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5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3409710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FC0BF-2EEE-279E-9640-7455AFAB2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6CBCB7D-6893-89A8-8589-3CA3FA7A32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3A69E79-753B-BFAA-5A21-9D3A84B229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B4F14F0-0BDC-BFF1-C27A-1AC0EC5CB1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14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0429729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2C061-BAAD-2C6F-82E7-C4FF5F61D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30C14B1-FAD3-F096-E9AF-9E8FCE261E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2B8F144-7652-EAD3-2AEC-AC7BC0B50F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De gemeente heeft vóór 1 januari 2027 een omgevingsvisie vastgesteld die voldoet aan de eisen van en het gedachtengoed achter de Omgevingswet.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3B15480-54AE-A3E5-40F6-FE36C25712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16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41777927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29BC1-F7F0-951A-E72E-1AF3E1E6C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3AF6CE7-83B2-6F7B-538A-EF1A670366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60C7DD1-4322-3D00-C485-82B0C138C9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05DC7CB-DD47-F16B-35DF-D0D0F6B17A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17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4339414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CF797-9E79-86B1-8686-B2ED25BC5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B5ED8BA-4010-A251-1E87-C453132D18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5468887-98C3-8EC2-0E5F-219AFA1E27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AFF0873-FA7D-0FFB-DB6C-2CF55A4940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18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1014566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7FCB8-F188-0FBC-75AF-7BD3FDBE9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720E430-EEB9-8CAD-C3D3-91E8B9AD64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BA33B92-AE49-0F98-2ED2-2613A644F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5814735-8A4B-3C12-64C0-5EBC131923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19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2986078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1177A-8B58-8F5C-11D0-B90CED805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6B793E4-B2C6-7762-A135-A12F7D1213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7E5A33E-8D0D-FDEE-017B-8109D01393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47A17D2-95F4-61D7-7077-BACBDCB21A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21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9056032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B022A-146D-0AFE-036C-5632BB3F9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D363448-D646-17F8-CA0B-491CAF02C9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F289DFA-AC9C-3A25-27B5-44ED04161F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4225641-E890-A160-5FB2-A5C66FE225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22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2626711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DB48A-D607-B5F7-3862-D8E53B406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571C785-4E61-4539-640D-4CC60319A1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AC01F4AC-7520-0CC6-3F0D-632C48390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BD11A09-A72D-7565-04C9-58A2AC8065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23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5706248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F33EF-A733-F3A4-9EDD-344185706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3A3DEC47-A64F-255B-4BB7-DFD84256D9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828945A-75B9-768D-2899-5E0684A68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31E0449-102A-50C0-FE0B-114DF36FF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24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802160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DE8C74-73BF-FF39-1E95-A67F6B8CD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F2241EB-C5C7-6090-73E6-551743C288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A9384457-D055-E53E-0782-DACDB74ADF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B00F873-FE3A-A47F-9EAA-0B979B8718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26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660685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9F944-063E-D106-AE20-E9490C3AB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3495771-A4E0-45C2-D7EE-A907534E5E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2CB6B31-135D-9332-E87C-5AD27C3D13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De gemeente heeft strategische keuzes gemaakt voor de samenwerking onder de Omgevingswet, gericht op integraliteit. Zowel binnen de eigen organisatie als in de keten en in de regio.</a:t>
            </a:r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CC422F2-E3F9-6A30-6882-7D0F8A6D54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6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6679116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650C2-46EA-BFC4-2DE1-EC3A1F8BB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649446E-7B1E-AB41-409B-19C5C78989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6CA6C26-AE23-8CCB-571D-3201D0326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539C661-82AC-2239-270E-66D3FCD386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27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41987211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980AB-2B27-ED0F-FFFE-E5A85236D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1407002-DC90-A59A-E93E-45600D0482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6F2E2D5-AE42-FF7C-A63F-35A0517A3A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7622817-2FEF-C134-41A7-93D71A2549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28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1684931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59E27-89F0-1534-07B9-0F7FF19D0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532E18D-65D5-DAC7-F3D0-B93AB00310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F062C77-5646-2147-C382-C358752794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3E31D22-07A5-C5A1-6C40-2A73B6AC68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29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6851373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4441C-9E6D-16FD-520A-DD7B1183B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EEA0BF7-0225-AE37-44F9-F86E30D493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F4730F2-0517-4E40-7BB1-141779A7D1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D533069-777E-6AAE-9C67-726D53512F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31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504105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CB03B-FCC0-8922-70FB-643EB477E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2661044-D90A-00DE-09B6-2B88C808CB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CCEF52C-9880-51BE-BCC8-99FC87EA1B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A2CA7EA-DA5D-355F-4E57-B842AD98B1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32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2739495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CFDDD-91C4-A592-D5B8-81FF14D8F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C08F1F4-A9AE-4D92-8360-E225AC0FB6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4E4ACC4-E945-FE5E-AA02-8A77D4CF4D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4BF54B3-F2A4-B9A2-C1F7-EC72A03DAB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33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1137623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2C6AF-7C87-8504-2AD4-E44C1BE5C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12AC93E-7295-C6E0-CB10-1F236135D4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6643C85-ED6F-04B6-03DD-FCE561122C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1C1F87B-86DE-42AF-452B-5A0AF5F01B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34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1473169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CEB73-3EC9-D38E-9B67-0EDF21B11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8D5D9E6-6C42-4AB4-0B86-DB3B29EB82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C37AE27-997B-3367-BA14-2E10EBBFF5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5C35732-2C08-DBE0-AFDB-2EAD6623AB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35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9669644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68C7E-373D-1934-0FBA-A5EBA8C99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5CBFBCB-8DFA-15B8-45D8-2CF4CDA1D9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4AD39CA8-BB18-60CB-67BF-FEE633FB81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E4C9DDA-01B5-2B87-FD7A-3C0794186C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37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8383945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76DAE-0816-EB89-912D-D06E8BB74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E36A061-CD55-DF8B-D887-AE48B7A6E9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26336984-C2F8-FFED-95DC-A0FDE3BCF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7055534-C795-E9F2-50EB-0DEAF30E36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38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163566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2AA48-A31B-D182-5DC3-D86A6FCF7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9AA69EA-ED26-1FCE-702B-926A18533B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8043D05-2A36-7995-BD83-75085E19BB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De gemeente heeft strategische keuzes gemaakt over de dienstverlening in het Omgevingsloket en daarbuiten. Deze keuzes sluiten aan bij de </a:t>
            </a:r>
            <a:r>
              <a:rPr lang="nl-NL" dirty="0" err="1"/>
              <a:t>gemeentebrede</a:t>
            </a:r>
            <a:r>
              <a:rPr lang="nl-NL" dirty="0"/>
              <a:t> visie op dienstverlening.</a:t>
            </a:r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02E10C8-13BF-1C6E-7D9F-6D0D9050BA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7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128810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6E5CF-4F36-FC33-CBA6-CFA9B8DBB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BCC7E5F-4B17-D2C2-482A-24F681669B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1ACE224-A255-C3B2-467A-F37144C39D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6B4FDB8-CBB9-208E-65A9-22E01749E2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8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721312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DF7CB-2C39-8A22-A634-9244158A0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77A2D24-3D6A-6693-8DB3-24506A44BA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A03552D1-B2E3-CF06-2031-86584B754C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C2B7027-E3D2-27F6-BEFA-0DB392D053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9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94515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DE3F0-651B-015D-A3BD-57B88BC44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2902B13-DDCB-C5A6-3D2D-D6B22BFCEB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6181641-90BB-0CFA-1754-B1595BC9D1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63734A4-7918-4EF6-9764-0C5C2F4A83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10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125725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79674-CF77-BFCF-59C8-48DD976AE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DDD3F16-4F14-1773-0F31-6614B855DC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CFD065B-B9F3-CE02-286E-8439A999FF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EC5981F-6932-4A53-C784-EF596E5D83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11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179523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89A9B-C9FE-1B9F-4859-A82AC8CBE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035A4E9-5756-8B0D-DEDC-CC2CE7147D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3F646D1-8741-AA9C-72A9-B5CC7F0B1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F4624C5-377E-F4D8-D6EE-4F8300F1F1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12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073002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494BF-B143-6F85-43A9-3BDB83F0C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1F9E545-52ED-ABCF-80F8-A795612D0D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2F2868F8-B31D-687C-FEEB-F6481001AA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62B2B25-78D3-426B-1563-82F2344565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13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395053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: titel m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>
                <a:solidFill>
                  <a:srgbClr val="00A9F3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268288" indent="-268288"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035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: titel met tekst 2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80000" y="1800000"/>
            <a:ext cx="4860000" cy="450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8" name="Tijdelijke aanduiding voor inhoud 2"/>
          <p:cNvSpPr>
            <a:spLocks noGrp="1"/>
          </p:cNvSpPr>
          <p:nvPr>
            <p:ph idx="10"/>
          </p:nvPr>
        </p:nvSpPr>
        <p:spPr>
          <a:xfrm>
            <a:off x="6252000" y="1800000"/>
            <a:ext cx="4860000" cy="450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5419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tite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10955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80000" y="1080000"/>
            <a:ext cx="10033200" cy="522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604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2590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aflopend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9" name="Groep 1"/>
          <p:cNvGrpSpPr/>
          <p:nvPr userDrawn="1"/>
        </p:nvGrpSpPr>
        <p:grpSpPr>
          <a:xfrm>
            <a:off x="-7374" y="6415994"/>
            <a:ext cx="4949825" cy="449261"/>
            <a:chOff x="0" y="6408737"/>
            <a:chExt cx="4949825" cy="449261"/>
          </a:xfrm>
          <a:solidFill>
            <a:schemeClr val="bg2"/>
          </a:solidFill>
        </p:grpSpPr>
        <p:sp>
          <p:nvSpPr>
            <p:cNvPr id="10" name="Freeform 5"/>
            <p:cNvSpPr>
              <a:spLocks noChangeAspect="1"/>
            </p:cNvSpPr>
            <p:nvPr/>
          </p:nvSpPr>
          <p:spPr bwMode="auto">
            <a:xfrm>
              <a:off x="0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 dirty="0">
                <a:latin typeface="Arial" panose="020B0604020202020204" pitchFamily="34" charset="0"/>
                <a:ea typeface="+mn-ea"/>
              </a:endParaRPr>
            </a:p>
          </p:txBody>
        </p:sp>
        <p:sp>
          <p:nvSpPr>
            <p:cNvPr id="11" name="Freeform 5"/>
            <p:cNvSpPr>
              <a:spLocks noChangeAspect="1"/>
            </p:cNvSpPr>
            <p:nvPr/>
          </p:nvSpPr>
          <p:spPr bwMode="auto">
            <a:xfrm>
              <a:off x="2257781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 dirty="0">
                <a:latin typeface="Arial" panose="020B0604020202020204" pitchFamily="34" charset="0"/>
                <a:ea typeface="+mn-ea"/>
              </a:endParaRPr>
            </a:p>
          </p:txBody>
        </p:sp>
      </p:grpSp>
      <p:pic>
        <p:nvPicPr>
          <p:cNvPr id="7" name="Afbeelding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0"/>
            <a:ext cx="21494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103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3D83EF-42A2-2A55-8F18-669FEC6D5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64223A5-8F90-5257-FE6F-512B1E506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F3505C-E016-9405-52CD-1A2B7360E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4BD1-AA43-4CD1-881F-839BA7D38196}" type="datetimeFigureOut">
              <a:rPr lang="nl-NL" smtClean="0"/>
              <a:t>02-10-2025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0BC211E-A0D5-F0E1-739F-5AF1603EA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B966595-04C2-7139-6654-ED4B96721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7788B-AFE9-4CB3-ABAC-6EA7D77F76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548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: V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eren 3"/>
          <p:cNvGrpSpPr>
            <a:grpSpLocks/>
          </p:cNvGrpSpPr>
          <p:nvPr userDrawn="1"/>
        </p:nvGrpSpPr>
        <p:grpSpPr bwMode="auto">
          <a:xfrm>
            <a:off x="7356475" y="1871663"/>
            <a:ext cx="4845040" cy="4319587"/>
            <a:chOff x="7222241" y="1800000"/>
            <a:chExt cx="4844271" cy="4320000"/>
          </a:xfrm>
          <a:solidFill>
            <a:schemeClr val="tx2"/>
          </a:solidFill>
        </p:grpSpPr>
        <p:sp>
          <p:nvSpPr>
            <p:cNvPr id="5" name="Uitstel 4"/>
            <p:cNvSpPr/>
            <p:nvPr/>
          </p:nvSpPr>
          <p:spPr>
            <a:xfrm rot="10800000">
              <a:off x="7222241" y="1800000"/>
              <a:ext cx="4320490" cy="4320000"/>
            </a:xfrm>
            <a:prstGeom prst="flowChartDelay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defRPr/>
              </a:pPr>
              <a:endParaRPr lang="en-US" altLang="en-US" sz="180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" name="Rechthoek 5"/>
            <p:cNvSpPr/>
            <p:nvPr/>
          </p:nvSpPr>
          <p:spPr>
            <a:xfrm>
              <a:off x="11490341" y="1800000"/>
              <a:ext cx="576171" cy="432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defRPr/>
              </a:pPr>
              <a:endParaRPr lang="en-US" altLang="en-US" sz="180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 userDrawn="1"/>
        </p:nvSpPr>
        <p:spPr bwMode="auto">
          <a:xfrm>
            <a:off x="0" y="5238750"/>
            <a:ext cx="9702800" cy="1619250"/>
          </a:xfrm>
          <a:custGeom>
            <a:avLst/>
            <a:gdLst>
              <a:gd name="T0" fmla="*/ 2147483647 w 12672"/>
              <a:gd name="T1" fmla="*/ 1239116523 h 2116"/>
              <a:gd name="T2" fmla="*/ 0 w 12672"/>
              <a:gd name="T3" fmla="*/ 1239116523 h 2116"/>
              <a:gd name="T4" fmla="*/ 0 w 12672"/>
              <a:gd name="T5" fmla="*/ 0 h 2116"/>
              <a:gd name="T6" fmla="*/ 2147483647 w 12672"/>
              <a:gd name="T7" fmla="*/ 0 h 2116"/>
              <a:gd name="T8" fmla="*/ 2147483647 w 12672"/>
              <a:gd name="T9" fmla="*/ 1756993 h 2116"/>
              <a:gd name="T10" fmla="*/ 2147483647 w 12672"/>
              <a:gd name="T11" fmla="*/ 6441799 h 2116"/>
              <a:gd name="T12" fmla="*/ 2147483647 w 12672"/>
              <a:gd name="T13" fmla="*/ 14639826 h 2116"/>
              <a:gd name="T14" fmla="*/ 2147483647 w 12672"/>
              <a:gd name="T15" fmla="*/ 25766430 h 2116"/>
              <a:gd name="T16" fmla="*/ 2147483647 w 12672"/>
              <a:gd name="T17" fmla="*/ 39234672 h 2116"/>
              <a:gd name="T18" fmla="*/ 2147483647 w 12672"/>
              <a:gd name="T19" fmla="*/ 55631492 h 2116"/>
              <a:gd name="T20" fmla="*/ 2147483647 w 12672"/>
              <a:gd name="T21" fmla="*/ 75541533 h 2116"/>
              <a:gd name="T22" fmla="*/ 2147483647 w 12672"/>
              <a:gd name="T23" fmla="*/ 97208567 h 2116"/>
              <a:gd name="T24" fmla="*/ 2147483647 w 12672"/>
              <a:gd name="T25" fmla="*/ 121803413 h 2116"/>
              <a:gd name="T26" fmla="*/ 2147483647 w 12672"/>
              <a:gd name="T27" fmla="*/ 149326072 h 2116"/>
              <a:gd name="T28" fmla="*/ 2147483647 w 12672"/>
              <a:gd name="T29" fmla="*/ 179777308 h 2116"/>
              <a:gd name="T30" fmla="*/ 2147483647 w 12672"/>
              <a:gd name="T31" fmla="*/ 211399362 h 2116"/>
              <a:gd name="T32" fmla="*/ 2147483647 w 12672"/>
              <a:gd name="T33" fmla="*/ 245949229 h 2116"/>
              <a:gd name="T34" fmla="*/ 2147483647 w 12672"/>
              <a:gd name="T35" fmla="*/ 283427674 h 2116"/>
              <a:gd name="T36" fmla="*/ 2147483647 w 12672"/>
              <a:gd name="T37" fmla="*/ 321490762 h 2116"/>
              <a:gd name="T38" fmla="*/ 2147483647 w 12672"/>
              <a:gd name="T39" fmla="*/ 362482428 h 2116"/>
              <a:gd name="T40" fmla="*/ 2147483647 w 12672"/>
              <a:gd name="T41" fmla="*/ 406401906 h 2116"/>
              <a:gd name="T42" fmla="*/ 2147483647 w 12672"/>
              <a:gd name="T43" fmla="*/ 450907558 h 2116"/>
              <a:gd name="T44" fmla="*/ 2147483647 w 12672"/>
              <a:gd name="T45" fmla="*/ 497754848 h 2116"/>
              <a:gd name="T46" fmla="*/ 2147483647 w 12672"/>
              <a:gd name="T47" fmla="*/ 546944541 h 2116"/>
              <a:gd name="T48" fmla="*/ 2147483647 w 12672"/>
              <a:gd name="T49" fmla="*/ 596720408 h 2116"/>
              <a:gd name="T50" fmla="*/ 2147483647 w 12672"/>
              <a:gd name="T51" fmla="*/ 648837913 h 2116"/>
              <a:gd name="T52" fmla="*/ 2147483647 w 12672"/>
              <a:gd name="T53" fmla="*/ 702712412 h 2116"/>
              <a:gd name="T54" fmla="*/ 2147483647 w 12672"/>
              <a:gd name="T55" fmla="*/ 757173085 h 2116"/>
              <a:gd name="T56" fmla="*/ 2147483647 w 12672"/>
              <a:gd name="T57" fmla="*/ 813389986 h 2116"/>
              <a:gd name="T58" fmla="*/ 2147483647 w 12672"/>
              <a:gd name="T59" fmla="*/ 870777706 h 2116"/>
              <a:gd name="T60" fmla="*/ 2147483647 w 12672"/>
              <a:gd name="T61" fmla="*/ 929337775 h 2116"/>
              <a:gd name="T62" fmla="*/ 2147483647 w 12672"/>
              <a:gd name="T63" fmla="*/ 989653307 h 2116"/>
              <a:gd name="T64" fmla="*/ 2147483647 w 12672"/>
              <a:gd name="T65" fmla="*/ 1050555013 h 2116"/>
              <a:gd name="T66" fmla="*/ 2147483647 w 12672"/>
              <a:gd name="T67" fmla="*/ 1112628304 h 2116"/>
              <a:gd name="T68" fmla="*/ 2147483647 w 12672"/>
              <a:gd name="T69" fmla="*/ 1175287004 h 2116"/>
              <a:gd name="T70" fmla="*/ 2147483647 w 12672"/>
              <a:gd name="T71" fmla="*/ 1239116523 h 211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12672" h="2116">
                <a:moveTo>
                  <a:pt x="12672" y="2116"/>
                </a:moveTo>
                <a:lnTo>
                  <a:pt x="12672" y="2116"/>
                </a:lnTo>
                <a:lnTo>
                  <a:pt x="0" y="2116"/>
                </a:lnTo>
                <a:lnTo>
                  <a:pt x="0" y="0"/>
                </a:lnTo>
                <a:lnTo>
                  <a:pt x="10556" y="0"/>
                </a:lnTo>
                <a:lnTo>
                  <a:pt x="10611" y="0"/>
                </a:lnTo>
                <a:lnTo>
                  <a:pt x="10665" y="3"/>
                </a:lnTo>
                <a:lnTo>
                  <a:pt x="10720" y="6"/>
                </a:lnTo>
                <a:lnTo>
                  <a:pt x="10773" y="11"/>
                </a:lnTo>
                <a:lnTo>
                  <a:pt x="10825" y="17"/>
                </a:lnTo>
                <a:lnTo>
                  <a:pt x="10878" y="25"/>
                </a:lnTo>
                <a:lnTo>
                  <a:pt x="10931" y="33"/>
                </a:lnTo>
                <a:lnTo>
                  <a:pt x="10983" y="44"/>
                </a:lnTo>
                <a:lnTo>
                  <a:pt x="11034" y="54"/>
                </a:lnTo>
                <a:lnTo>
                  <a:pt x="11085" y="67"/>
                </a:lnTo>
                <a:lnTo>
                  <a:pt x="11135" y="81"/>
                </a:lnTo>
                <a:lnTo>
                  <a:pt x="11185" y="95"/>
                </a:lnTo>
                <a:lnTo>
                  <a:pt x="11235" y="110"/>
                </a:lnTo>
                <a:lnTo>
                  <a:pt x="11284" y="129"/>
                </a:lnTo>
                <a:lnTo>
                  <a:pt x="11333" y="146"/>
                </a:lnTo>
                <a:lnTo>
                  <a:pt x="11379" y="166"/>
                </a:lnTo>
                <a:lnTo>
                  <a:pt x="11428" y="187"/>
                </a:lnTo>
                <a:lnTo>
                  <a:pt x="11474" y="208"/>
                </a:lnTo>
                <a:lnTo>
                  <a:pt x="11519" y="232"/>
                </a:lnTo>
                <a:lnTo>
                  <a:pt x="11564" y="255"/>
                </a:lnTo>
                <a:lnTo>
                  <a:pt x="11610" y="280"/>
                </a:lnTo>
                <a:lnTo>
                  <a:pt x="11653" y="307"/>
                </a:lnTo>
                <a:lnTo>
                  <a:pt x="11697" y="333"/>
                </a:lnTo>
                <a:lnTo>
                  <a:pt x="11739" y="361"/>
                </a:lnTo>
                <a:lnTo>
                  <a:pt x="11781" y="391"/>
                </a:lnTo>
                <a:lnTo>
                  <a:pt x="11823" y="420"/>
                </a:lnTo>
                <a:lnTo>
                  <a:pt x="11863" y="451"/>
                </a:lnTo>
                <a:lnTo>
                  <a:pt x="11902" y="484"/>
                </a:lnTo>
                <a:lnTo>
                  <a:pt x="11941" y="517"/>
                </a:lnTo>
                <a:lnTo>
                  <a:pt x="11980" y="549"/>
                </a:lnTo>
                <a:lnTo>
                  <a:pt x="12016" y="585"/>
                </a:lnTo>
                <a:lnTo>
                  <a:pt x="12053" y="619"/>
                </a:lnTo>
                <a:lnTo>
                  <a:pt x="12089" y="657"/>
                </a:lnTo>
                <a:lnTo>
                  <a:pt x="12123" y="694"/>
                </a:lnTo>
                <a:lnTo>
                  <a:pt x="12157" y="731"/>
                </a:lnTo>
                <a:lnTo>
                  <a:pt x="12190" y="770"/>
                </a:lnTo>
                <a:lnTo>
                  <a:pt x="12221" y="809"/>
                </a:lnTo>
                <a:lnTo>
                  <a:pt x="12252" y="850"/>
                </a:lnTo>
                <a:lnTo>
                  <a:pt x="12282" y="892"/>
                </a:lnTo>
                <a:lnTo>
                  <a:pt x="12311" y="934"/>
                </a:lnTo>
                <a:lnTo>
                  <a:pt x="12339" y="976"/>
                </a:lnTo>
                <a:lnTo>
                  <a:pt x="12366" y="1019"/>
                </a:lnTo>
                <a:lnTo>
                  <a:pt x="12392" y="1063"/>
                </a:lnTo>
                <a:lnTo>
                  <a:pt x="12417" y="1108"/>
                </a:lnTo>
                <a:lnTo>
                  <a:pt x="12440" y="1153"/>
                </a:lnTo>
                <a:lnTo>
                  <a:pt x="12464" y="1200"/>
                </a:lnTo>
                <a:lnTo>
                  <a:pt x="12485" y="1245"/>
                </a:lnTo>
                <a:lnTo>
                  <a:pt x="12506" y="1293"/>
                </a:lnTo>
                <a:lnTo>
                  <a:pt x="12526" y="1341"/>
                </a:lnTo>
                <a:lnTo>
                  <a:pt x="12544" y="1389"/>
                </a:lnTo>
                <a:lnTo>
                  <a:pt x="12562" y="1438"/>
                </a:lnTo>
                <a:lnTo>
                  <a:pt x="12577" y="1487"/>
                </a:lnTo>
                <a:lnTo>
                  <a:pt x="12593" y="1537"/>
                </a:lnTo>
                <a:lnTo>
                  <a:pt x="12605" y="1587"/>
                </a:lnTo>
                <a:lnTo>
                  <a:pt x="12618" y="1638"/>
                </a:lnTo>
                <a:lnTo>
                  <a:pt x="12630" y="1690"/>
                </a:lnTo>
                <a:lnTo>
                  <a:pt x="12639" y="1741"/>
                </a:lnTo>
                <a:lnTo>
                  <a:pt x="12649" y="1794"/>
                </a:lnTo>
                <a:lnTo>
                  <a:pt x="12655" y="1847"/>
                </a:lnTo>
                <a:lnTo>
                  <a:pt x="12661" y="1900"/>
                </a:lnTo>
                <a:lnTo>
                  <a:pt x="12666" y="1954"/>
                </a:lnTo>
                <a:lnTo>
                  <a:pt x="12669" y="2007"/>
                </a:lnTo>
                <a:lnTo>
                  <a:pt x="12672" y="2062"/>
                </a:lnTo>
                <a:lnTo>
                  <a:pt x="12672" y="211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nl-NL"/>
          </a:p>
        </p:txBody>
      </p:sp>
      <p:pic>
        <p:nvPicPr>
          <p:cNvPr id="8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-71438"/>
            <a:ext cx="3571875" cy="203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0000" y="2160000"/>
            <a:ext cx="6120000" cy="14400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4800" b="1">
                <a:solidFill>
                  <a:schemeClr val="bg2"/>
                </a:solidFill>
              </a:defRPr>
            </a:lvl1pPr>
          </a:lstStyle>
          <a:p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80000" y="3959940"/>
            <a:ext cx="6120000" cy="10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  <a:endParaRPr lang="en-US" dirty="0"/>
          </a:p>
        </p:txBody>
      </p:sp>
      <p:sp>
        <p:nvSpPr>
          <p:cNvPr id="9" name="Tijdelijke aanduiding voor datum 3"/>
          <p:cNvSpPr>
            <a:spLocks noGrp="1" noChangeAspect="1"/>
          </p:cNvSpPr>
          <p:nvPr>
            <p:ph type="dt" sz="half" idx="10"/>
          </p:nvPr>
        </p:nvSpPr>
        <p:spPr>
          <a:xfrm>
            <a:off x="1080000" y="6480000"/>
            <a:ext cx="4070350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 eaLnBrk="0" hangingPunct="0">
              <a:defRPr sz="1000" dirty="0">
                <a:solidFill>
                  <a:schemeClr val="bg1"/>
                </a:solidFill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6609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0"/>
            <a:ext cx="21494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ep 1"/>
          <p:cNvGrpSpPr/>
          <p:nvPr/>
        </p:nvGrpSpPr>
        <p:grpSpPr>
          <a:xfrm>
            <a:off x="-7374" y="6415994"/>
            <a:ext cx="4949825" cy="449261"/>
            <a:chOff x="0" y="6408737"/>
            <a:chExt cx="4949825" cy="449261"/>
          </a:xfrm>
          <a:solidFill>
            <a:schemeClr val="bg2"/>
          </a:solidFill>
        </p:grpSpPr>
        <p:sp>
          <p:nvSpPr>
            <p:cNvPr id="13" name="Freeform 5"/>
            <p:cNvSpPr>
              <a:spLocks noChangeAspect="1"/>
            </p:cNvSpPr>
            <p:nvPr/>
          </p:nvSpPr>
          <p:spPr bwMode="auto">
            <a:xfrm>
              <a:off x="0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  <p:sp>
          <p:nvSpPr>
            <p:cNvPr id="12" name="Freeform 5"/>
            <p:cNvSpPr>
              <a:spLocks noChangeAspect="1"/>
            </p:cNvSpPr>
            <p:nvPr/>
          </p:nvSpPr>
          <p:spPr bwMode="auto">
            <a:xfrm>
              <a:off x="2257781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</p:grpSp>
      <p:sp>
        <p:nvSpPr>
          <p:cNvPr id="1027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1079500" y="1079500"/>
            <a:ext cx="100330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Titelstijl van model bewerken</a:t>
            </a:r>
          </a:p>
        </p:txBody>
      </p:sp>
      <p:sp>
        <p:nvSpPr>
          <p:cNvPr id="1028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1079500" y="1800225"/>
            <a:ext cx="100330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Klik om de tekststijl van het model te bewerken</a:t>
            </a:r>
          </a:p>
          <a:p>
            <a:pPr lvl="1"/>
            <a:r>
              <a:rPr lang="nl-NL" altLang="en-US"/>
              <a:t>Tweede niveau</a:t>
            </a:r>
          </a:p>
          <a:p>
            <a:pPr lvl="2"/>
            <a:r>
              <a:rPr lang="nl-NL" altLang="en-US"/>
              <a:t>Derde niveau</a:t>
            </a:r>
          </a:p>
          <a:p>
            <a:pPr lvl="3"/>
            <a:r>
              <a:rPr lang="nl-NL" altLang="en-US"/>
              <a:t>Vierde niveau</a:t>
            </a:r>
          </a:p>
          <a:p>
            <a:pPr lvl="4"/>
            <a:r>
              <a:rPr lang="nl-NL" altLang="en-US"/>
              <a:t>Vijfde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4" r:id="rId7"/>
  </p:sldLayoutIdLst>
  <p:hf sldNum="0" hdr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de-DE" sz="3200" b="1" kern="1200">
          <a:solidFill>
            <a:srgbClr val="00A9F3"/>
          </a:solidFill>
          <a:latin typeface="Arial" charset="0"/>
          <a:ea typeface="Arial" charset="0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9pPr>
    </p:titleStyle>
    <p:bodyStyle>
      <a:lvl1pPr marL="268288" indent="-268288" algn="l" defTabSz="912813" rtl="0" eaLnBrk="1" fontAlgn="base" hangingPunct="1">
        <a:lnSpc>
          <a:spcPct val="90000"/>
        </a:lnSpc>
        <a:spcBef>
          <a:spcPts val="475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39750" indent="-269875" algn="l" defTabSz="912813" rtl="0" eaLnBrk="1" fontAlgn="base" hangingPunct="1">
        <a:lnSpc>
          <a:spcPct val="90000"/>
        </a:lnSpc>
        <a:spcBef>
          <a:spcPts val="438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09625" indent="-269875" algn="l" defTabSz="912813" rtl="0" eaLnBrk="1" fontAlgn="base" hangingPunct="1">
        <a:lnSpc>
          <a:spcPct val="90000"/>
        </a:lnSpc>
        <a:spcBef>
          <a:spcPts val="400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079500" indent="-269875" algn="l" defTabSz="912813" rtl="0" eaLnBrk="1" fontAlgn="base" hangingPunct="1">
        <a:lnSpc>
          <a:spcPct val="90000"/>
        </a:lnSpc>
        <a:spcBef>
          <a:spcPts val="363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349375" indent="-268288" algn="l" defTabSz="912813" rtl="0" eaLnBrk="1" fontAlgn="base" hangingPunct="1">
        <a:lnSpc>
          <a:spcPct val="90000"/>
        </a:lnSpc>
        <a:spcBef>
          <a:spcPts val="325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2"/>
          </a:solidFill>
          <a:latin typeface="+mj-lt"/>
          <a:ea typeface="ＭＳ Ｐゴシック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9pPr>
    </p:titleStyle>
    <p:bodyStyle>
      <a:lvl1pPr marL="265113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538163" indent="-27305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803275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76325" indent="-27305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tabLst>
          <a:tab pos="1792288" algn="l"/>
        </a:tabLst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341438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transitiestrategie/participatiestrategi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transitiestrategie/mer-strategie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transitiestrategie/visie-op-structurele-effecten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transitiestrategie/beheersingsstrategi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transitiestrategie/visie-op-de-beleidscycl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omgevingsvisie/inhoud-omgevingsvisie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omgevingsvisie/kaderstellende-documenten-en-afspraken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omgevingsvisie/proces-procedures-en-techniek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omgevingsvisie/uitwerking-in-programmas-en-omgevingsplan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mgevingswet.vng.nl/grip/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programmas/inhoud-programma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programmas/kaderstellende-documenten-en-afspraken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programmas/proces-procedures-en-techniek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programmas/uitwerking-en-uitvoering-van-programmas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omgevingsplan/systematiek-en-structuur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omgevingsplan/ontwikkelpad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omgevingsplan/proces-en-procedures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omgevingsplan/regels-maken-en-het-omgevingsloket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bedrijfsvoering/planning-en-kostenraming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bedrijfsvoering/organisatie-en-hr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bedrijfsvoering/uitbestedingen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bedrijfsvoering/communicatie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bedrijfsvoering/monitoring-en-evaluatie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omgevingswet.vng.nl/grip/transitiestrategie/ontwikkelstrategie/" TargetMode="External"/><Relationship Id="rId4" Type="http://schemas.openxmlformats.org/officeDocument/2006/relationships/slide" Target="slide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transitiestrategie/visie-op-samenwerking-en-integralitei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transitiestrategie/visie-op-dienstverlenin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transitiestrategie/sourcingstrategie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mgevingswet.vng.nl/grip/transitiestrategie/software-en-informatiestrategie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32C636-E175-38E7-354C-5291E0C5CD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nl-NL" dirty="0"/>
            </a:br>
            <a:r>
              <a:rPr lang="nl-NL" dirty="0"/>
              <a:t>Grip op de transitie van de planketen</a:t>
            </a:r>
          </a:p>
        </p:txBody>
      </p:sp>
      <p:sp>
        <p:nvSpPr>
          <p:cNvPr id="7" name="Ondertitel 6">
            <a:extLst>
              <a:ext uri="{FF2B5EF4-FFF2-40B4-BE49-F238E27FC236}">
                <a16:creationId xmlns:a16="http://schemas.microsoft.com/office/drawing/2014/main" id="{1BD1EBD5-EBA0-CC76-1D3F-5A0D22855B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Quickscan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>
                <a:solidFill>
                  <a:schemeClr val="bg1"/>
                </a:solidFill>
              </a:rPr>
              <a:t>Gemeente [naam gemeente]</a:t>
            </a:r>
          </a:p>
          <a:p>
            <a:r>
              <a:rPr lang="nl-NL" dirty="0">
                <a:solidFill>
                  <a:schemeClr val="bg1"/>
                </a:solidFill>
              </a:rPr>
              <a:t>versie [datum]</a:t>
            </a:r>
          </a:p>
        </p:txBody>
      </p:sp>
    </p:spTree>
    <p:extLst>
      <p:ext uri="{BB962C8B-B14F-4D97-AF65-F5344CB8AC3E}">
        <p14:creationId xmlns:p14="http://schemas.microsoft.com/office/powerpoint/2010/main" val="138515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A26A1-D4FD-0D54-1657-130B1C004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01E952EB-DCA8-9099-7634-BF5155E73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261665" cy="523021"/>
          </a:xfrm>
        </p:spPr>
        <p:txBody>
          <a:bodyPr/>
          <a:lstStyle/>
          <a:p>
            <a:r>
              <a:rPr lang="nl-NL" dirty="0"/>
              <a:t>Participatiestrategie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AEE6FF21-815A-2428-7C4D-3C3632CC9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997523"/>
              </p:ext>
            </p:extLst>
          </p:nvPr>
        </p:nvGraphicFramePr>
        <p:xfrm>
          <a:off x="248165" y="1927798"/>
          <a:ext cx="11695669" cy="1193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Participatiebeleid vaststellen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Rekening houden met de participatieverordening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C59BC484-3A35-E393-9BE2-CBFFF3A11B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94940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FCD89E2E-730A-329C-3073-C12C0D748413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71338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3C615-13EC-19B2-CB4E-F4DE00CED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F22D8C30-08FC-EC34-50FC-2ABF2E5C7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261665" cy="523021"/>
          </a:xfrm>
        </p:spPr>
        <p:txBody>
          <a:bodyPr/>
          <a:lstStyle/>
          <a:p>
            <a:r>
              <a:rPr lang="nl-NL" dirty="0" err="1"/>
              <a:t>Mer</a:t>
            </a:r>
            <a:r>
              <a:rPr lang="nl-NL" dirty="0"/>
              <a:t>-strategie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52C92F1E-F0EA-B7E3-878F-CC8C424144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726730"/>
              </p:ext>
            </p:extLst>
          </p:nvPr>
        </p:nvGraphicFramePr>
        <p:xfrm>
          <a:off x="248165" y="1927798"/>
          <a:ext cx="11695669" cy="2306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Tijdig zicht op </a:t>
                      </a:r>
                      <a:r>
                        <a:rPr lang="nl-NL" sz="1400" dirty="0" err="1"/>
                        <a:t>mer</a:t>
                      </a:r>
                      <a:r>
                        <a:rPr lang="nl-NL" sz="1400" dirty="0"/>
                        <a:t>-plicht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Bepalen van reikwijdte en detailniveau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Participatie versterken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Mer en bruidsschat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Omgevingseffectrapportage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A4BBCA90-5035-E744-5611-1ED9E2DA64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256031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EAFC654D-2692-BFCB-46FF-2625213B1AA2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3655644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52B47-FA42-1FF7-E3AD-4AB2BA5E7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71582D7C-50FC-6C6C-2EFA-07AEB714B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5471032" cy="523021"/>
          </a:xfrm>
        </p:spPr>
        <p:txBody>
          <a:bodyPr/>
          <a:lstStyle/>
          <a:p>
            <a:r>
              <a:rPr lang="nl-NL" dirty="0"/>
              <a:t>Visie op structurele effecten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A2AC4DFC-51D9-2B98-80A7-C8C5129658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702164"/>
              </p:ext>
            </p:extLst>
          </p:nvPr>
        </p:nvGraphicFramePr>
        <p:xfrm>
          <a:off x="248165" y="1927798"/>
          <a:ext cx="11695669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BB835B76-5FD0-ADF7-6CFA-C5524374B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150723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9881A670-ECD5-1D2E-7967-8699FDC9A870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4081755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8395E-4257-48C7-2431-C14552319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D702CEED-3532-5D64-5070-8D8A254E4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261665" cy="523021"/>
          </a:xfrm>
        </p:spPr>
        <p:txBody>
          <a:bodyPr/>
          <a:lstStyle/>
          <a:p>
            <a:r>
              <a:rPr lang="nl-NL" dirty="0"/>
              <a:t>Beheersingsstrategie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AD03962A-5D01-E123-43DE-2631F8AD4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303022"/>
              </p:ext>
            </p:extLst>
          </p:nvPr>
        </p:nvGraphicFramePr>
        <p:xfrm>
          <a:off x="248165" y="1927798"/>
          <a:ext cx="11695669" cy="2082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Overzicht en regie houden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Uitvoerbaarheid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Omgaan met onzekerheden en risico's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Wendbaarheid en flexibiliteit inbouwen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C4F3F988-BEC0-768A-53C1-0DF468366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286521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F394FF15-3704-316F-A4B5-419E2B06605D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2222099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9B796-38A7-1C98-483F-55B24B431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F4F7431F-619A-F6FE-5129-953B563C0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910594" cy="523021"/>
          </a:xfrm>
        </p:spPr>
        <p:txBody>
          <a:bodyPr/>
          <a:lstStyle/>
          <a:p>
            <a:r>
              <a:rPr lang="nl-NL" dirty="0"/>
              <a:t>Visie op de beleidscyclus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EE35153B-1AFF-73DA-B971-2F0C3392A2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329106"/>
              </p:ext>
            </p:extLst>
          </p:nvPr>
        </p:nvGraphicFramePr>
        <p:xfrm>
          <a:off x="248165" y="1927798"/>
          <a:ext cx="11695669" cy="1341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Samen kennis en inzichten opdoen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Uitdaging in de transitieperiode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3B5C4A5A-124D-DC01-F540-967C51451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345231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4A5D520E-400E-5B2F-1FDC-9016E78E8B96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1050876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850D1-3CFE-D9BC-EDD6-206C43B75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824C0A-411F-45C8-3331-81CDE6564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Omgevingsvisie</a:t>
            </a:r>
          </a:p>
        </p:txBody>
      </p:sp>
    </p:spTree>
    <p:extLst>
      <p:ext uri="{BB962C8B-B14F-4D97-AF65-F5344CB8AC3E}">
        <p14:creationId xmlns:p14="http://schemas.microsoft.com/office/powerpoint/2010/main" val="16317596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55E09-587E-AE14-6B55-D643D5D5E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4EDB1F7C-831F-FDF3-722D-98F23596C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910594" cy="523021"/>
          </a:xfrm>
        </p:spPr>
        <p:txBody>
          <a:bodyPr/>
          <a:lstStyle/>
          <a:p>
            <a:r>
              <a:rPr lang="nl-NL" dirty="0"/>
              <a:t>Inhoud omgevingsvisie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5FF0D847-A800-1096-4E25-F4A86621A9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439708"/>
              </p:ext>
            </p:extLst>
          </p:nvPr>
        </p:nvGraphicFramePr>
        <p:xfrm>
          <a:off x="248165" y="1927798"/>
          <a:ext cx="11695669" cy="2900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Integraliteit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Onderwerpen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Detailniveau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Inhoud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Sturingsfilosofie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Tijdshorizon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00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Onderscheid met programma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206573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16A9E92D-558E-EC0D-3A37-50ED93322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814806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FC8A8FA4-6460-A190-605C-2543D49B6533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1938932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EC1FD-265E-BE36-464D-37E653F83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8C5BD64D-A15A-1E2D-5014-837D1523D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8204400" cy="523021"/>
          </a:xfrm>
        </p:spPr>
        <p:txBody>
          <a:bodyPr/>
          <a:lstStyle/>
          <a:p>
            <a:r>
              <a:rPr lang="nl-NL" dirty="0"/>
              <a:t>Kaderstellende documenten en afspraken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CE20D758-F223-22AC-FCB5-B36913520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476482"/>
              </p:ext>
            </p:extLst>
          </p:nvPr>
        </p:nvGraphicFramePr>
        <p:xfrm>
          <a:off x="248165" y="1927798"/>
          <a:ext cx="11695669" cy="1417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Externe regels en afspraken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Gemeentelijk beleid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Status in transitiefase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C8611EFA-300A-3EE8-867B-D78053DED3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353310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C1F0A073-3A7F-D818-474F-DB6F1BBFCC0E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34091520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4AD0E-79FE-0C64-CE83-202FFA572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7B67AD5C-0DD4-0A6F-2F36-B75209B09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3" y="314388"/>
            <a:ext cx="6159291" cy="523021"/>
          </a:xfrm>
        </p:spPr>
        <p:txBody>
          <a:bodyPr/>
          <a:lstStyle/>
          <a:p>
            <a:r>
              <a:rPr lang="nl-NL" dirty="0"/>
              <a:t>Proces, procedures en techniek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E83DC758-C008-97CB-A036-40E5BC0FF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026614"/>
              </p:ext>
            </p:extLst>
          </p:nvPr>
        </p:nvGraphicFramePr>
        <p:xfrm>
          <a:off x="248165" y="1927798"/>
          <a:ext cx="11695669" cy="4008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Transitietermijn en technische standaard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Participatie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Milieueffectrapportage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Voorbereidingsprocedure en publicatie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Actualisatie van de omgevingsvisie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Vorm en technische standaard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816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Annoteren en </a:t>
                      </a:r>
                      <a:r>
                        <a:rPr lang="nl-NL" sz="1400" dirty="0" err="1"/>
                        <a:t>geo</a:t>
                      </a:r>
                      <a:r>
                        <a:rPr lang="nl-NL" sz="1400" dirty="0"/>
                        <a:t>-locaties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377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Projectbeheersing en bedrijfsvoering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377507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AB522A6F-EC73-9DB8-7E96-B1846D1AA1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318931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486D4805-0BAF-9463-37DB-B75F3005B678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4241112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0AE23-C541-1124-91BF-486F2FB3A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72929BFF-B7E1-23D1-6D81-40240BAD9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3" y="314388"/>
            <a:ext cx="8900131" cy="523021"/>
          </a:xfrm>
        </p:spPr>
        <p:txBody>
          <a:bodyPr/>
          <a:lstStyle/>
          <a:p>
            <a:r>
              <a:rPr lang="nl-NL" dirty="0"/>
              <a:t>Uitwerking in programma’s en omgevingsplan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5AB00FD3-E9FF-9ED5-1B2D-B257C9257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283062"/>
              </p:ext>
            </p:extLst>
          </p:nvPr>
        </p:nvGraphicFramePr>
        <p:xfrm>
          <a:off x="248165" y="1927798"/>
          <a:ext cx="11695669" cy="1341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Per onderwerp ontwerpkeuzes maken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Check op integraliteit tussen onderwerpen/thema’s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4EC09124-F9F8-44C4-8347-C5088BFFC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090049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EC26FA24-0A04-2959-0377-5EE63B6F93D0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196403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72DE9E-F8A9-4562-7949-8D915584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6" y="326711"/>
            <a:ext cx="10033200" cy="720000"/>
          </a:xfrm>
        </p:spPr>
        <p:txBody>
          <a:bodyPr/>
          <a:lstStyle/>
          <a:p>
            <a:r>
              <a:rPr lang="nl-NL" dirty="0"/>
              <a:t>Introductie en gebruiksaanwijzing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1FE6D5-B1C7-E5D1-F35B-9EE1EA04C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686" y="1096794"/>
            <a:ext cx="10033000" cy="4500563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NL" sz="1800" dirty="0"/>
              <a:t>Deze </a:t>
            </a:r>
            <a:r>
              <a:rPr lang="nl-NL" sz="1800" dirty="0" err="1"/>
              <a:t>quickscan</a:t>
            </a:r>
            <a:r>
              <a:rPr lang="nl-NL" sz="1800" dirty="0"/>
              <a:t> hoort bij de online tool </a:t>
            </a:r>
            <a:r>
              <a:rPr lang="nl-NL" sz="1800" b="1" dirty="0">
                <a:hlinkClick r:id="rId2"/>
              </a:rPr>
              <a:t>Grip op de transitie van de planketen</a:t>
            </a:r>
            <a:r>
              <a:rPr lang="nl-NL" sz="1800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dirty="0"/>
              <a:t>De </a:t>
            </a:r>
            <a:r>
              <a:rPr lang="nl-NL" sz="1800" dirty="0" err="1"/>
              <a:t>quickscan</a:t>
            </a:r>
            <a:r>
              <a:rPr lang="nl-NL" sz="1800" dirty="0"/>
              <a:t> is een hulpmiddel om te bepalen </a:t>
            </a:r>
            <a:r>
              <a:rPr lang="nl-NL" sz="1800" b="1" dirty="0"/>
              <a:t>waar uw gemeente staat </a:t>
            </a:r>
            <a:r>
              <a:rPr lang="nl-NL" sz="1800" dirty="0"/>
              <a:t>in de transitie van de planketen en wat de </a:t>
            </a:r>
            <a:r>
              <a:rPr lang="nl-NL" sz="1800" b="1" dirty="0"/>
              <a:t>acties</a:t>
            </a:r>
            <a:r>
              <a:rPr lang="nl-NL" sz="1800" dirty="0"/>
              <a:t> en </a:t>
            </a:r>
            <a:r>
              <a:rPr lang="nl-NL" sz="1800" b="1" dirty="0"/>
              <a:t>prioriteiten</a:t>
            </a:r>
            <a:r>
              <a:rPr lang="nl-NL" sz="1800" dirty="0"/>
              <a:t> (laag/middel/hoog) zijn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dirty="0"/>
              <a:t>De </a:t>
            </a:r>
            <a:r>
              <a:rPr lang="nl-NL" sz="1800" dirty="0" err="1"/>
              <a:t>quickscan</a:t>
            </a:r>
            <a:r>
              <a:rPr lang="nl-NL" sz="1800" dirty="0"/>
              <a:t> volgt hierbij de </a:t>
            </a:r>
            <a:r>
              <a:rPr lang="nl-NL" sz="1800" b="1" dirty="0"/>
              <a:t>thema’s, onderwerpen en aandachtspunten </a:t>
            </a:r>
            <a:r>
              <a:rPr lang="nl-NL" sz="1800" dirty="0"/>
              <a:t>uit de tool.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dirty="0"/>
              <a:t>Aan het einde biedt de </a:t>
            </a:r>
            <a:r>
              <a:rPr lang="nl-NL" sz="1800" dirty="0" err="1"/>
              <a:t>quickscan</a:t>
            </a:r>
            <a:r>
              <a:rPr lang="nl-NL" sz="1800" dirty="0"/>
              <a:t> een </a:t>
            </a:r>
            <a:r>
              <a:rPr lang="nl-NL" sz="1800" b="1" dirty="0"/>
              <a:t>managementsamenvatting</a:t>
            </a:r>
            <a:r>
              <a:rPr lang="nl-NL" sz="1800" dirty="0"/>
              <a:t>, met een overzicht van de stand van zaken en de grootste kansen en risico’s voor de gemeente.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dirty="0"/>
              <a:t>De </a:t>
            </a:r>
            <a:r>
              <a:rPr lang="nl-NL" sz="1800" dirty="0" err="1"/>
              <a:t>quickscan</a:t>
            </a:r>
            <a:r>
              <a:rPr lang="nl-NL" sz="1800" dirty="0"/>
              <a:t> is een </a:t>
            </a:r>
            <a:r>
              <a:rPr lang="nl-NL" sz="1800" b="1" dirty="0"/>
              <a:t>tijdelijk hulpmiddel</a:t>
            </a:r>
            <a:r>
              <a:rPr lang="nl-NL" sz="1800" dirty="0"/>
              <a:t>. In de loop van 2025 verwacht de VNG de </a:t>
            </a:r>
            <a:r>
              <a:rPr lang="nl-NL" sz="1800" dirty="0" err="1"/>
              <a:t>quickscan</a:t>
            </a:r>
            <a:r>
              <a:rPr lang="nl-NL" sz="1800" dirty="0"/>
              <a:t> te kunnen opnemen als onderdeel van de tool (vergelijkbaar met de Klaar voor de Start-tool). Vanaf dat moment kunt u via de tool uw voortgang en acties bijhouden.</a:t>
            </a:r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r>
              <a:rPr lang="nl-NL" sz="1800" dirty="0"/>
              <a:t>Enkele suggesties voor gebruik: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dirty="0"/>
              <a:t>Organiseer 1 of meer </a:t>
            </a:r>
            <a:r>
              <a:rPr lang="nl-NL" sz="1800" b="1" dirty="0"/>
              <a:t>teamsessies</a:t>
            </a:r>
            <a:r>
              <a:rPr lang="nl-NL" sz="1800" dirty="0"/>
              <a:t> om samen de </a:t>
            </a:r>
            <a:r>
              <a:rPr lang="nl-NL" sz="1800" dirty="0" err="1"/>
              <a:t>quickscan</a:t>
            </a:r>
            <a:r>
              <a:rPr lang="nl-NL" sz="1800" dirty="0"/>
              <a:t> in te vullen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b="1" dirty="0"/>
              <a:t>Raadpleeg de tool</a:t>
            </a:r>
            <a:r>
              <a:rPr lang="nl-NL" sz="1800" dirty="0"/>
              <a:t> bij het invullen voor meer info over de aandachtspunten (toelichting, opties, kansen, risico’s, etcetera)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b="1" dirty="0"/>
              <a:t>Bespreek</a:t>
            </a:r>
            <a:r>
              <a:rPr lang="nl-NL" sz="1800" dirty="0"/>
              <a:t> de resultaten met het hoger </a:t>
            </a:r>
            <a:r>
              <a:rPr lang="nl-NL" sz="1800" b="1" dirty="0"/>
              <a:t>management</a:t>
            </a:r>
            <a:r>
              <a:rPr lang="nl-NL" sz="1800" dirty="0"/>
              <a:t> en/of uw bestuurder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b="1" dirty="0"/>
              <a:t>Bespreek</a:t>
            </a:r>
            <a:r>
              <a:rPr lang="nl-NL" sz="1800" dirty="0"/>
              <a:t> de resultaten bijvoorbeeld ook met </a:t>
            </a:r>
            <a:r>
              <a:rPr lang="nl-NL" sz="1800" b="1" dirty="0"/>
              <a:t>externe partners </a:t>
            </a:r>
            <a:r>
              <a:rPr lang="nl-NL" sz="1800" dirty="0"/>
              <a:t>en</a:t>
            </a:r>
            <a:r>
              <a:rPr lang="nl-NL" sz="1800" b="1" dirty="0"/>
              <a:t> uw RIO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dirty="0"/>
              <a:t>Werk de </a:t>
            </a:r>
            <a:r>
              <a:rPr lang="nl-NL" sz="1800" dirty="0" err="1"/>
              <a:t>quickscan</a:t>
            </a:r>
            <a:r>
              <a:rPr lang="nl-NL" sz="1800" dirty="0"/>
              <a:t> regelmatig bij, bijvoorbeeld </a:t>
            </a:r>
            <a:r>
              <a:rPr lang="nl-NL" sz="1800" b="1" dirty="0"/>
              <a:t>eens per kwartaal</a:t>
            </a:r>
          </a:p>
        </p:txBody>
      </p:sp>
    </p:spTree>
    <p:extLst>
      <p:ext uri="{BB962C8B-B14F-4D97-AF65-F5344CB8AC3E}">
        <p14:creationId xmlns:p14="http://schemas.microsoft.com/office/powerpoint/2010/main" val="14056592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C68A2-6C01-E293-43CC-137AA8204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0189A-7582-D65B-9D9E-C3181CD21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Programma’s</a:t>
            </a:r>
          </a:p>
        </p:txBody>
      </p:sp>
    </p:spTree>
    <p:extLst>
      <p:ext uri="{BB962C8B-B14F-4D97-AF65-F5344CB8AC3E}">
        <p14:creationId xmlns:p14="http://schemas.microsoft.com/office/powerpoint/2010/main" val="26245295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9EFF5-FDD3-096B-B503-F1ABACAB9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29BE5C6E-865D-7882-283D-6A4325040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5117071" cy="523021"/>
          </a:xfrm>
        </p:spPr>
        <p:txBody>
          <a:bodyPr/>
          <a:lstStyle/>
          <a:p>
            <a:r>
              <a:rPr lang="nl-NL" dirty="0"/>
              <a:t>Inhoud programma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FE1F44CF-99AB-A53F-D6E4-A3F2E41D2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788299"/>
              </p:ext>
            </p:extLst>
          </p:nvPr>
        </p:nvGraphicFramePr>
        <p:xfrm>
          <a:off x="248165" y="1927798"/>
          <a:ext cx="11695669" cy="3926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Uitvoeringsgericht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Vier typen programma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Onderwerpen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Inhoud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Waarom kiezen voor een programma?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Looptijd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405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Onderscheid met omgevingsvisie en omgevingsplan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547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Transitie van bestaand beleid naar programma’s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517975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E0C8E93D-E4AA-1047-9191-659BB57C2D6F}"/>
              </a:ext>
            </a:extLst>
          </p:cNvPr>
          <p:cNvGraphicFramePr>
            <a:graphicFrameLocks noGrp="1"/>
          </p:cNvGraphicFramePr>
          <p:nvPr/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4996BE30-A4A6-2E21-C117-04B1A440C12F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30691595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CD634-E0DD-5A16-9511-DA7CB71FD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2D5482C4-78DD-03EF-5A06-21DC805E7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8394453" cy="523021"/>
          </a:xfrm>
        </p:spPr>
        <p:txBody>
          <a:bodyPr/>
          <a:lstStyle/>
          <a:p>
            <a:r>
              <a:rPr lang="nl-NL" dirty="0" err="1"/>
              <a:t>Kaderstellende</a:t>
            </a:r>
            <a:r>
              <a:rPr lang="nl-NL" dirty="0"/>
              <a:t> documenten en afspraken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38056947-218D-CFA1-D867-AA0B024E5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88122"/>
              </p:ext>
            </p:extLst>
          </p:nvPr>
        </p:nvGraphicFramePr>
        <p:xfrm>
          <a:off x="248165" y="1927798"/>
          <a:ext cx="11695669" cy="1046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Externe regels en afspraken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Gemeentelijk beleid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BAB46BED-5858-5D65-6FE5-7587FC18879B}"/>
              </a:ext>
            </a:extLst>
          </p:cNvPr>
          <p:cNvGraphicFramePr>
            <a:graphicFrameLocks noGrp="1"/>
          </p:cNvGraphicFramePr>
          <p:nvPr/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0ED43248-5223-7181-F20E-156E94DF7ED7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40875905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0F10E-B9F1-0990-3512-59FB0268A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475202D8-63C6-E285-CBCA-2ADC31D6A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6456549" cy="523021"/>
          </a:xfrm>
        </p:spPr>
        <p:txBody>
          <a:bodyPr/>
          <a:lstStyle/>
          <a:p>
            <a:r>
              <a:rPr lang="nl-NL" dirty="0"/>
              <a:t>Proces, procedures en techniek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765D918F-C4D0-B5FF-C5E6-938627023A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97725"/>
              </p:ext>
            </p:extLst>
          </p:nvPr>
        </p:nvGraphicFramePr>
        <p:xfrm>
          <a:off x="248165" y="1927798"/>
          <a:ext cx="11695669" cy="4084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Alleen of gezamenlijk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Betrokkenheid van de gemeenteraad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Participatie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Milieueffectrapportage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Voorbereidingsprocedure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Actualisatie van programma's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405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Vorm en technische standaard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547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Annoteren en </a:t>
                      </a:r>
                      <a:r>
                        <a:rPr lang="nl-NL" sz="1400" dirty="0" err="1"/>
                        <a:t>geo</a:t>
                      </a:r>
                      <a:r>
                        <a:rPr lang="nl-NL" sz="1400" dirty="0"/>
                        <a:t>-locaties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517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Projectbeheersing en bedrijfsvoering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790736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6B7A2F83-1443-7210-6B22-184351D30A07}"/>
              </a:ext>
            </a:extLst>
          </p:cNvPr>
          <p:cNvGraphicFramePr>
            <a:graphicFrameLocks noGrp="1"/>
          </p:cNvGraphicFramePr>
          <p:nvPr/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EC96920B-7ED2-0796-42F8-72826A9B97F0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1578603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ED953-3A61-C5C7-CBE4-52BB5E34E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59944F17-EAC6-1BB3-7501-2D3239FD4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8238590" cy="523021"/>
          </a:xfrm>
        </p:spPr>
        <p:txBody>
          <a:bodyPr/>
          <a:lstStyle/>
          <a:p>
            <a:r>
              <a:rPr lang="nl-NL" dirty="0"/>
              <a:t>Uitwerking en uitvoering van programma's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52DAA06B-62C6-9C1C-0B90-C6065A8583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120856"/>
              </p:ext>
            </p:extLst>
          </p:nvPr>
        </p:nvGraphicFramePr>
        <p:xfrm>
          <a:off x="248165" y="1927798"/>
          <a:ext cx="11695669" cy="2082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Samenhang borgen met visie en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Doorvertaling in het omgevingsplan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Uitvoeringsplichten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Monitoring en evaluatie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3D113227-47FC-E9CB-A094-2BF5FB7F6B69}"/>
              </a:ext>
            </a:extLst>
          </p:cNvPr>
          <p:cNvGraphicFramePr>
            <a:graphicFrameLocks noGrp="1"/>
          </p:cNvGraphicFramePr>
          <p:nvPr/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0E3E43F8-0A69-A235-6B7B-DD6130B8B5F6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19979293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D9284-971B-8D97-D8B2-4DFC732F9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F2357B-8194-8568-EE48-119201FC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Omgevingsplan</a:t>
            </a:r>
          </a:p>
        </p:txBody>
      </p:sp>
    </p:spTree>
    <p:extLst>
      <p:ext uri="{BB962C8B-B14F-4D97-AF65-F5344CB8AC3E}">
        <p14:creationId xmlns:p14="http://schemas.microsoft.com/office/powerpoint/2010/main" val="30589218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68248-C5EF-5C5F-DF4E-894A14433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283863F-83F4-95FB-4549-538A3A462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5117071" cy="523021"/>
          </a:xfrm>
        </p:spPr>
        <p:txBody>
          <a:bodyPr/>
          <a:lstStyle/>
          <a:p>
            <a:r>
              <a:rPr lang="nl-NL" dirty="0"/>
              <a:t>Systematiek en structuur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0CA70CDC-7389-1D41-F609-AD27309EA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126920"/>
              </p:ext>
            </p:extLst>
          </p:nvPr>
        </p:nvGraphicFramePr>
        <p:xfrm>
          <a:off x="248165" y="1927798"/>
          <a:ext cx="11695669" cy="2748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Systematiek van het omgevingsplan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(Semi-)statisch en dynamisch </a:t>
                      </a:r>
                      <a:r>
                        <a:rPr lang="de-DE" sz="1400" dirty="0" err="1"/>
                        <a:t>deel</a:t>
                      </a:r>
                      <a:endParaRPr lang="nl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Juridische structuur van het omgevingsplan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Functionele structuur van het omgevingsplan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Methoden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4D65F9AB-14E0-5632-86DD-B504557551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010714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E3D73D0B-4E75-C701-76A9-066555E55EF3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42046983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D72EF-1C9A-DF2F-4445-7440B917F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667B9D6-28AC-905F-6371-1C2EA3AEC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261665" cy="523021"/>
          </a:xfrm>
        </p:spPr>
        <p:txBody>
          <a:bodyPr/>
          <a:lstStyle/>
          <a:p>
            <a:r>
              <a:rPr lang="nl-NL" dirty="0"/>
              <a:t>Ontwikkelpad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8EDE2E01-17CD-1F5D-57C8-7531806B5D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370062"/>
              </p:ext>
            </p:extLst>
          </p:nvPr>
        </p:nvGraphicFramePr>
        <p:xfrm>
          <a:off x="248165" y="1927798"/>
          <a:ext cx="11695669" cy="3997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Vullen juridische structuur met regels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Volgorde van verwerken tijdelijk deel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Wijzigen van de functionele structuur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338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Uitfaseren en verwerken TAM-omgevingsplannen en BOPA’s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Winkel openhouden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Tijdpad en omvang van wijzigingen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  <a:tr h="275447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Altijd een dekkend en consistent omgevingsplan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745043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93A6D64D-5F45-478F-3443-7EB1974040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289785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1C90AD45-4CE3-80D6-4E95-E8AD2B06B9B9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36758063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73228-1FA4-6628-8817-7F46F38E7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797D51C1-44F1-0BCF-E169-E326C8D68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625458" cy="523021"/>
          </a:xfrm>
        </p:spPr>
        <p:txBody>
          <a:bodyPr/>
          <a:lstStyle/>
          <a:p>
            <a:r>
              <a:rPr lang="nl-NL" dirty="0"/>
              <a:t>Proces en procedures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6F4DC7B6-BA96-4D44-9047-4977B6C1FE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206122"/>
              </p:ext>
            </p:extLst>
          </p:nvPr>
        </p:nvGraphicFramePr>
        <p:xfrm>
          <a:off x="248165" y="1927798"/>
          <a:ext cx="11695669" cy="311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Transitietermijn en technische standaard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Participatie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Milieueffectrapportage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Voorbereidingsprocedure en publicatie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Software als onderdeel van het proces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Projectbeheersing en bedrijfsvoering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981715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F87D0631-1DC8-E492-3E99-B002A51150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475387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6B2AE4CC-F754-2546-096D-1A5FD6AE06E4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28340455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DD381-4129-0B2E-CB85-5E0CF2A02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36774FAC-E2A2-23CC-C57C-39C1E1AA7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7358826" cy="523021"/>
          </a:xfrm>
        </p:spPr>
        <p:txBody>
          <a:bodyPr/>
          <a:lstStyle/>
          <a:p>
            <a:r>
              <a:rPr lang="nl-NL" dirty="0"/>
              <a:t>Regels maken en het Omgevingsloket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F4EF0BF6-6076-F7CE-F023-01848F077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770152"/>
              </p:ext>
            </p:extLst>
          </p:nvPr>
        </p:nvGraphicFramePr>
        <p:xfrm>
          <a:off x="248165" y="1927798"/>
          <a:ext cx="11695669" cy="1935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Kennis en vaardigheden opdoen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Juridische regels maken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Annoteren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Toepasbaar maken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606CA0BE-831E-2729-5A33-09B24B84C3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101467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55571FD8-53CC-C570-14B4-F4243E054DE2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4119132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4BF28A-2A2D-7028-2B37-D49E5C909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839" y="312287"/>
            <a:ext cx="3438508" cy="485574"/>
          </a:xfrm>
        </p:spPr>
        <p:txBody>
          <a:bodyPr/>
          <a:lstStyle/>
          <a:p>
            <a:r>
              <a:rPr lang="nl-NL" dirty="0"/>
              <a:t>Dashboard Grip</a:t>
            </a:r>
          </a:p>
        </p:txBody>
      </p:sp>
      <p:pic>
        <p:nvPicPr>
          <p:cNvPr id="3" name="Picture 2" descr="A diagram of a company&#10;&#10;AI-generated content may be incorrect.">
            <a:extLst>
              <a:ext uri="{FF2B5EF4-FFF2-40B4-BE49-F238E27FC236}">
                <a16:creationId xmlns:a16="http://schemas.microsoft.com/office/drawing/2014/main" id="{FCB9F39D-58EC-DE1A-3587-155A084F36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7"/>
            <a:ext cx="12192000" cy="6852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0555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CA2A5-1110-BC82-96FB-0C05ED8E1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A09205-A97C-498F-15AA-AD0925DCB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Bedrijfsvoering</a:t>
            </a:r>
          </a:p>
        </p:txBody>
      </p:sp>
    </p:spTree>
    <p:extLst>
      <p:ext uri="{BB962C8B-B14F-4D97-AF65-F5344CB8AC3E}">
        <p14:creationId xmlns:p14="http://schemas.microsoft.com/office/powerpoint/2010/main" val="23111330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8BEB0-18F2-C55E-E8B9-88C7D36F8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A94C7F6-A978-8ABB-7880-E25BFD039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5274387" cy="523021"/>
          </a:xfrm>
        </p:spPr>
        <p:txBody>
          <a:bodyPr/>
          <a:lstStyle/>
          <a:p>
            <a:r>
              <a:rPr lang="nl-NL" dirty="0"/>
              <a:t>Planning en kostenraming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688D802C-0EB1-7493-AEC8-CDFD68102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303733"/>
              </p:ext>
            </p:extLst>
          </p:nvPr>
        </p:nvGraphicFramePr>
        <p:xfrm>
          <a:off x="248165" y="1927798"/>
          <a:ext cx="11695669" cy="3713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Inzicht in hoeveelheid werk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Hoeveelheid werk verdeeld in de tijd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Reguliere bezetting versus extra inzet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Extra kostenposten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Dekking van 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Probabilistische planning en raming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915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Bestuurlijke afstemming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036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Leer en stel bij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588808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E52C529C-FA4F-22A9-E48A-95A43BA08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814392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72AB30A1-33E2-40D5-0007-7621B22EFA44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13200228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654DF-1B04-1BB2-6A36-2D1E6ED75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5CB0A94F-F5C7-7774-A7E9-1BB371961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261665" cy="523021"/>
          </a:xfrm>
        </p:spPr>
        <p:txBody>
          <a:bodyPr/>
          <a:lstStyle/>
          <a:p>
            <a:r>
              <a:rPr lang="nl-NL" dirty="0"/>
              <a:t>Organisatie en HR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13CE7F33-9DED-8FB5-2EA1-14C1FF4ADD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641324"/>
              </p:ext>
            </p:extLst>
          </p:nvPr>
        </p:nvGraphicFramePr>
        <p:xfrm>
          <a:off x="248165" y="1927798"/>
          <a:ext cx="11695669" cy="2667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Organisatiestructuur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Duidelijkheid in rollen, taken, bevoegdheden en verantwoordelijkheden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HR-management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Werkdruk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Kennis en competenties medewerkers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5E051340-728C-A533-AB4A-82C059488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287751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92139CB8-AB74-BEE8-857A-0124CBC27542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35170672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88D67-5288-ABD7-564C-18331E991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6C432A4E-690A-3FA5-7EE5-A837680D6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261665" cy="523021"/>
          </a:xfrm>
        </p:spPr>
        <p:txBody>
          <a:bodyPr/>
          <a:lstStyle/>
          <a:p>
            <a:r>
              <a:rPr lang="nl-NL" dirty="0"/>
              <a:t>Uitbestedingen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DE43DFF6-445C-778A-0139-EBA5A85B7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340449"/>
              </p:ext>
            </p:extLst>
          </p:nvPr>
        </p:nvGraphicFramePr>
        <p:xfrm>
          <a:off x="248165" y="1927798"/>
          <a:ext cx="11695669" cy="3195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Afbakening en rolverdeling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Grip houden op keuzes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Gezamenlijk denkraam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Regie houden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Goed opdrachtgeverschap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Scherpte van de uitvraag en marktverkenning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157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Aanbestedingsregels en -afspraken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128039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83AA4FBD-411B-ABD5-7E0D-BE10D3AAF99D}"/>
              </a:ext>
            </a:extLst>
          </p:cNvPr>
          <p:cNvGraphicFramePr>
            <a:graphicFrameLocks noGrp="1"/>
          </p:cNvGraphicFramePr>
          <p:nvPr/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1A2E6223-AA79-D4DA-DE7C-1D14433AAE4A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20396063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CADE3-5BA5-DD4C-EF90-9BC857F0A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86C990B9-4F0C-5D9B-8AC0-FE5434280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3052297" cy="523021"/>
          </a:xfrm>
        </p:spPr>
        <p:txBody>
          <a:bodyPr/>
          <a:lstStyle/>
          <a:p>
            <a:r>
              <a:rPr lang="nl-NL" dirty="0"/>
              <a:t>Communicatie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09579464-C0EC-530E-1AEF-1AA733D2BA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532104"/>
              </p:ext>
            </p:extLst>
          </p:nvPr>
        </p:nvGraphicFramePr>
        <p:xfrm>
          <a:off x="248165" y="1927798"/>
          <a:ext cx="11695669" cy="1046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Interne communicatie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Externe communicatie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8EC6AB6E-6AF8-6D17-F7D0-627D5E615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936579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231F6262-B3A8-671E-573F-6F12D018EBFD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37446738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A28DD-1AE7-D90F-5E8A-E43BED193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82146E6D-F958-64B5-3E40-5FCEE7777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881097" cy="523021"/>
          </a:xfrm>
        </p:spPr>
        <p:txBody>
          <a:bodyPr/>
          <a:lstStyle/>
          <a:p>
            <a:r>
              <a:rPr lang="nl-NL" dirty="0"/>
              <a:t>Monitoring en evaluatie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A3F45084-6ABF-2FBB-8E5E-088EFD7B1F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294523"/>
              </p:ext>
            </p:extLst>
          </p:nvPr>
        </p:nvGraphicFramePr>
        <p:xfrm>
          <a:off x="248165" y="1927798"/>
          <a:ext cx="11695669" cy="311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Expliciet maken van doelstellingen en keuzes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(Meetbaar maken van) voortgang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Evalueren van voortgang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Bijsturen waar nodig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Doorlopen PDCA-cyclus en relatie met P&amp;C cyclus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Deelnemen aan landelijke monitoring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006954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B0661682-29BF-AFB5-3F0D-41E686A75D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031287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39DA656C-CAD8-0CB6-1340-005A2F67DDBF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26890386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6FDC6-B327-9150-AB18-8BC01EDB7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F3D849-101E-992D-A9C9-D88E93739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Managementsamenvatting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3266490-8349-8298-2554-8B347336FE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Stand van zaken, kansen en risico’s</a:t>
            </a:r>
          </a:p>
        </p:txBody>
      </p:sp>
    </p:spTree>
    <p:extLst>
      <p:ext uri="{BB962C8B-B14F-4D97-AF65-F5344CB8AC3E}">
        <p14:creationId xmlns:p14="http://schemas.microsoft.com/office/powerpoint/2010/main" val="31793807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40065-3B6F-FAE7-D739-3EBE9207C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0908328-0929-2CD0-32FA-AA92306AA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881097" cy="523021"/>
          </a:xfrm>
        </p:spPr>
        <p:txBody>
          <a:bodyPr/>
          <a:lstStyle/>
          <a:p>
            <a:r>
              <a:rPr lang="nl-NL" dirty="0"/>
              <a:t>Stand van zaken</a:t>
            </a:r>
          </a:p>
        </p:txBody>
      </p:sp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BEB59855-A9B7-976A-501A-149414EC6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092031"/>
              </p:ext>
            </p:extLst>
          </p:nvPr>
        </p:nvGraphicFramePr>
        <p:xfrm>
          <a:off x="226409" y="837226"/>
          <a:ext cx="4865847" cy="338325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765759">
                  <a:extLst>
                    <a:ext uri="{9D8B030D-6E8A-4147-A177-3AD203B41FA5}">
                      <a16:colId xmlns:a16="http://schemas.microsoft.com/office/drawing/2014/main" val="375091026"/>
                    </a:ext>
                  </a:extLst>
                </a:gridCol>
                <a:gridCol w="1100088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</a:tblGrid>
              <a:tr h="294784">
                <a:tc gridSpan="2"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1"/>
                          </a:solidFill>
                          <a:latin typeface="+mn-lt"/>
                        </a:rPr>
                        <a:t>Transitiestrategie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993039"/>
                  </a:ext>
                </a:extLst>
              </a:tr>
              <a:tr h="308184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Ontwikkelstrategie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highlight>
                            <a:srgbClr val="F0AB00"/>
                          </a:highlight>
                          <a:latin typeface="+mn-lt"/>
                          <a:cs typeface="Cavolini" panose="03000502040302020204" pitchFamily="66" charset="0"/>
                        </a:rPr>
                        <a:t>bewust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294784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Visie op samenwerking en integraliteit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+mn-lt"/>
                          <a:cs typeface="Cavolini" panose="03000502040302020204" pitchFamily="66" charset="0"/>
                        </a:rPr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856173"/>
                  </a:ext>
                </a:extLst>
              </a:tr>
              <a:tr h="308184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Visie op dienstverlening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  <a:latin typeface="+mn-lt"/>
                          <a:cs typeface="Cavolini" panose="03000502040302020204" pitchFamily="66" charset="0"/>
                        </a:rPr>
                        <a:t>onbewust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081917"/>
                  </a:ext>
                </a:extLst>
              </a:tr>
              <a:tr h="308184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Sourcingstrategie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cs typeface="Cavolini" panose="03000502040302020204" pitchFamily="66" charset="0"/>
                        </a:rPr>
                        <a:t>mee bezig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5517027"/>
                  </a:ext>
                </a:extLst>
              </a:tr>
              <a:tr h="308184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Software- en informatiestrategie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highlight>
                            <a:srgbClr val="F0AB00"/>
                          </a:highlight>
                          <a:latin typeface="+mn-lt"/>
                          <a:cs typeface="Cavolini" panose="03000502040302020204" pitchFamily="66" charset="0"/>
                        </a:rPr>
                        <a:t>bewust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209772"/>
                  </a:ext>
                </a:extLst>
              </a:tr>
              <a:tr h="308184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Participatiestrategie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328044"/>
                  </a:ext>
                </a:extLst>
              </a:tr>
              <a:tr h="308184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 err="1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Mer</a:t>
                      </a:r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-strategie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539543"/>
                  </a:ext>
                </a:extLst>
              </a:tr>
              <a:tr h="308184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Visie op structurele effecten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71027"/>
                  </a:ext>
                </a:extLst>
              </a:tr>
              <a:tr h="308184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Beheersingsstrategie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157571"/>
                  </a:ext>
                </a:extLst>
              </a:tr>
              <a:tr h="308184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Visie op de beleidscyclus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025420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E30A53AD-DDEA-173B-5EFC-F0D41E0BD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53877"/>
              </p:ext>
            </p:extLst>
          </p:nvPr>
        </p:nvGraphicFramePr>
        <p:xfrm>
          <a:off x="6970231" y="286258"/>
          <a:ext cx="4951474" cy="1788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60092">
                  <a:extLst>
                    <a:ext uri="{9D8B030D-6E8A-4147-A177-3AD203B41FA5}">
                      <a16:colId xmlns:a16="http://schemas.microsoft.com/office/drawing/2014/main" val="375091026"/>
                    </a:ext>
                  </a:extLst>
                </a:gridCol>
                <a:gridCol w="1091382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1"/>
                          </a:solidFill>
                          <a:latin typeface="+mn-lt"/>
                        </a:rPr>
                        <a:t>Omgevingsvisie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993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Inhoud omgevingsvisie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539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 err="1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Kaderstellende</a:t>
                      </a:r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 documenten en afspraken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71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Proces, procedures en techniek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157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Uitwerking in programma’s en omgevingsplan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025420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E528C137-366D-4596-8713-8B557A04EC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368960"/>
              </p:ext>
            </p:extLst>
          </p:nvPr>
        </p:nvGraphicFramePr>
        <p:xfrm>
          <a:off x="6969924" y="2424667"/>
          <a:ext cx="4951474" cy="1788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60092">
                  <a:extLst>
                    <a:ext uri="{9D8B030D-6E8A-4147-A177-3AD203B41FA5}">
                      <a16:colId xmlns:a16="http://schemas.microsoft.com/office/drawing/2014/main" val="375091026"/>
                    </a:ext>
                  </a:extLst>
                </a:gridCol>
                <a:gridCol w="1091382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1"/>
                          </a:solidFill>
                          <a:latin typeface="+mn-lt"/>
                        </a:rPr>
                        <a:t>Omgevingsplan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993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Systematiek en structuur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539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/>
                        </a:rPr>
                        <a:t>Ontwikkelpad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71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Proces en procedures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157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Regels maken en het Omgevingsloket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025420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A9A52E5C-8762-8A5D-95DE-4AB9BB7B38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134642"/>
              </p:ext>
            </p:extLst>
          </p:nvPr>
        </p:nvGraphicFramePr>
        <p:xfrm>
          <a:off x="6970231" y="4476127"/>
          <a:ext cx="4951474" cy="2159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60092">
                  <a:extLst>
                    <a:ext uri="{9D8B030D-6E8A-4147-A177-3AD203B41FA5}">
                      <a16:colId xmlns:a16="http://schemas.microsoft.com/office/drawing/2014/main" val="375091026"/>
                    </a:ext>
                  </a:extLst>
                </a:gridCol>
                <a:gridCol w="1091382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1"/>
                          </a:solidFill>
                          <a:latin typeface="+mn-lt"/>
                        </a:rPr>
                        <a:t>Bedrijfsvoering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993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Planning en kostenraming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539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Organisatie en 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157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Uitbestedingen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025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Communicatie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022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Monitoring en evaluatie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321293"/>
                  </a:ext>
                </a:extLst>
              </a:tr>
            </a:tbl>
          </a:graphicData>
        </a:graphic>
      </p:graphicFrame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0CD59932-A6A0-33FA-E48A-78D30C237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363411"/>
              </p:ext>
            </p:extLst>
          </p:nvPr>
        </p:nvGraphicFramePr>
        <p:xfrm>
          <a:off x="226409" y="4476433"/>
          <a:ext cx="4865847" cy="15812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765759">
                  <a:extLst>
                    <a:ext uri="{9D8B030D-6E8A-4147-A177-3AD203B41FA5}">
                      <a16:colId xmlns:a16="http://schemas.microsoft.com/office/drawing/2014/main" val="375091026"/>
                    </a:ext>
                  </a:extLst>
                </a:gridCol>
                <a:gridCol w="1100088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</a:tblGrid>
              <a:tr h="292528">
                <a:tc gridSpan="2"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1"/>
                          </a:solidFill>
                          <a:latin typeface="+mn-lt"/>
                        </a:rPr>
                        <a:t>Programma’s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993039"/>
                  </a:ext>
                </a:extLst>
              </a:tr>
              <a:tr h="31912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/>
                        </a:rPr>
                        <a:t>Inhoud programma</a:t>
                      </a:r>
                      <a:endParaRPr lang="nl-NL" sz="14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b="1" dirty="0">
                        <a:solidFill>
                          <a:schemeClr val="tx1"/>
                        </a:solidFill>
                        <a:highlight>
                          <a:srgbClr val="FF0000"/>
                        </a:highlight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1912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nl-NL" sz="1400" b="0" i="0" u="none" strike="noStrike" baseline="0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Kaderstellende</a:t>
                      </a:r>
                      <a:r>
                        <a:rPr lang="nl-NL" sz="1400" b="0" i="0" u="none" strike="noStrike" baseline="0" noProof="0" dirty="0">
                          <a:solidFill>
                            <a:srgbClr val="000000"/>
                          </a:solidFill>
                          <a:latin typeface="Arial"/>
                        </a:rPr>
                        <a:t> documenten en afspraken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nl-NL" sz="1400" b="1" dirty="0">
                        <a:solidFill>
                          <a:schemeClr val="tx1"/>
                        </a:solidFill>
                        <a:highlight>
                          <a:srgbClr val="FF0000"/>
                        </a:highlight>
                        <a:latin typeface="Cavolini"/>
                        <a:cs typeface="Cavolin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411223"/>
                  </a:ext>
                </a:extLst>
              </a:tr>
              <a:tr h="31912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nl-NL" sz="1400" b="0" i="0" u="none" strike="noStrike" baseline="0" noProof="0" dirty="0">
                          <a:solidFill>
                            <a:srgbClr val="000000"/>
                          </a:solidFill>
                          <a:latin typeface="Arial"/>
                        </a:rPr>
                        <a:t>Proces, procedures en techniek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nl-NL" sz="1400" b="1" dirty="0">
                        <a:solidFill>
                          <a:schemeClr val="tx1"/>
                        </a:solidFill>
                        <a:highlight>
                          <a:srgbClr val="FF0000"/>
                        </a:highlight>
                        <a:latin typeface="Cavolini"/>
                        <a:cs typeface="Cavolin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98876"/>
                  </a:ext>
                </a:extLst>
              </a:tr>
              <a:tr h="31912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nl-NL" sz="1400" b="0" i="0" u="none" strike="noStrike" baseline="0" noProof="0" dirty="0">
                          <a:solidFill>
                            <a:srgbClr val="000000"/>
                          </a:solidFill>
                          <a:latin typeface="Arial"/>
                        </a:rPr>
                        <a:t>Uitwerking en uitvoering van programma's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nl-NL" sz="1400" b="1" dirty="0">
                        <a:solidFill>
                          <a:schemeClr val="tx1"/>
                        </a:solidFill>
                        <a:highlight>
                          <a:srgbClr val="FF0000"/>
                        </a:highlight>
                        <a:latin typeface="Cavolini"/>
                        <a:cs typeface="Cavolin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411818"/>
                  </a:ext>
                </a:extLst>
              </a:tr>
            </a:tbl>
          </a:graphicData>
        </a:graphic>
      </p:graphicFrame>
      <p:sp>
        <p:nvSpPr>
          <p:cNvPr id="5" name="Tekstballon: rechthoek met afgeronde hoeken 1">
            <a:extLst>
              <a:ext uri="{FF2B5EF4-FFF2-40B4-BE49-F238E27FC236}">
                <a16:creationId xmlns:a16="http://schemas.microsoft.com/office/drawing/2014/main" id="{8ECBB674-A48E-27C1-AED0-310DE0CE14FD}"/>
              </a:ext>
            </a:extLst>
          </p:cNvPr>
          <p:cNvSpPr/>
          <p:nvPr/>
        </p:nvSpPr>
        <p:spPr>
          <a:xfrm>
            <a:off x="4765685" y="3398363"/>
            <a:ext cx="2203638" cy="922956"/>
          </a:xfrm>
          <a:prstGeom prst="wedgeRoundRectCallout">
            <a:avLst>
              <a:gd name="adj1" fmla="val -56127"/>
              <a:gd name="adj2" fmla="val -162500"/>
              <a:gd name="adj3" fmla="val 1666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Let op: dit zijn voorbeelden.</a:t>
            </a:r>
            <a:r>
              <a:rPr lang="nl-NL" sz="1100" b="1" dirty="0">
                <a:solidFill>
                  <a:schemeClr val="tx1"/>
                </a:solidFill>
              </a:rPr>
              <a:t> </a:t>
            </a:r>
            <a:r>
              <a:rPr lang="nl-NL" sz="1100" dirty="0">
                <a:solidFill>
                  <a:schemeClr val="tx1"/>
                </a:solidFill>
              </a:rPr>
              <a:t>Maak de velden leeg en neem uw eigen statussen over uit de voorgaande pagina’s. Markeer met kleur voor meer overzicht.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7975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B82D1-D467-193F-6F1D-A7668E2C9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24C8140-E9DE-7BF8-B547-DAED31969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2384" y="319123"/>
            <a:ext cx="7306919" cy="720000"/>
          </a:xfrm>
        </p:spPr>
        <p:txBody>
          <a:bodyPr/>
          <a:lstStyle/>
          <a:p>
            <a:r>
              <a:rPr lang="nl-NL" dirty="0"/>
              <a:t>Transitiestrategie: kansen en risico’s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18BEBDE5-A80F-D200-31F2-ED01B0488C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618357"/>
              </p:ext>
            </p:extLst>
          </p:nvPr>
        </p:nvGraphicFramePr>
        <p:xfrm>
          <a:off x="226144" y="1033741"/>
          <a:ext cx="11637451" cy="4521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312734">
                  <a:extLst>
                    <a:ext uri="{9D8B030D-6E8A-4147-A177-3AD203B41FA5}">
                      <a16:colId xmlns:a16="http://schemas.microsoft.com/office/drawing/2014/main" val="375091026"/>
                    </a:ext>
                  </a:extLst>
                </a:gridCol>
                <a:gridCol w="1124717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2135713957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2784770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1"/>
                          </a:solidFill>
                          <a:latin typeface="+mn-lt"/>
                        </a:rPr>
                        <a:t>onderwerp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1"/>
                          </a:solidFill>
                          <a:latin typeface="+mn-lt"/>
                        </a:rPr>
                        <a:t>kansen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1"/>
                          </a:solidFill>
                          <a:latin typeface="+mn-lt"/>
                        </a:rPr>
                        <a:t>risico’s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993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Ontwikkelstrategie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highlight>
                            <a:srgbClr val="FF0000"/>
                          </a:highlight>
                          <a:latin typeface="+mn-lt"/>
                          <a:cs typeface="Cavolini" panose="03000502040302020204" pitchFamily="66" charset="0"/>
                        </a:rPr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cs typeface="Cavolini"/>
                        </a:rPr>
                        <a:t>Groot deel kosten omgevingsvisie naar 2025 verplaatsen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cs typeface="Cavolini"/>
                        </a:rPr>
                        <a:t>Niet tijdig kunnen faciliteren van  bouwopgave door uitstel omgevingsvisie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132979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Visie op samenwerking en integraliteit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highlight>
                            <a:srgbClr val="F0AB00"/>
                          </a:highlight>
                          <a:latin typeface="+mn-lt"/>
                          <a:cs typeface="Cavolini" panose="03000502040302020204" pitchFamily="66" charset="0"/>
                        </a:rPr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cs typeface="Cavolini" panose="03000502040302020204" pitchFamily="66" charset="0"/>
                        </a:rPr>
                        <a:t>…..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856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Visie op dienstverlening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cs typeface="Cavolini" panose="03000502040302020204" pitchFamily="66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081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Sourcingstrategie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5517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Software- en informatiestrategie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209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Participatiestrategie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328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 err="1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Mer</a:t>
                      </a:r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-strategie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539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Visie op structurele effecten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71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Beheersingsstrategie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157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Visie op de beleidscyclus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025420"/>
                  </a:ext>
                </a:extLst>
              </a:tr>
            </a:tbl>
          </a:graphicData>
        </a:graphic>
      </p:graphicFrame>
      <p:sp>
        <p:nvSpPr>
          <p:cNvPr id="2" name="Tekstballon: rechthoek met afgeronde hoeken 1">
            <a:extLst>
              <a:ext uri="{FF2B5EF4-FFF2-40B4-BE49-F238E27FC236}">
                <a16:creationId xmlns:a16="http://schemas.microsoft.com/office/drawing/2014/main" id="{91566631-2BE0-293F-28B1-F415D233F3DA}"/>
              </a:ext>
            </a:extLst>
          </p:cNvPr>
          <p:cNvSpPr/>
          <p:nvPr/>
        </p:nvSpPr>
        <p:spPr>
          <a:xfrm>
            <a:off x="6831270" y="3404662"/>
            <a:ext cx="2902665" cy="1118177"/>
          </a:xfrm>
          <a:prstGeom prst="wedgeRoundRectCallout">
            <a:avLst>
              <a:gd name="adj1" fmla="val -56127"/>
              <a:gd name="adj2" fmla="val -162500"/>
              <a:gd name="adj3" fmla="val 1666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Let op: dit zijn voorbeeldteksten. Maak de velden leeg en vul uw eigen tekst in. </a:t>
            </a:r>
          </a:p>
        </p:txBody>
      </p:sp>
    </p:spTree>
    <p:extLst>
      <p:ext uri="{BB962C8B-B14F-4D97-AF65-F5344CB8AC3E}">
        <p14:creationId xmlns:p14="http://schemas.microsoft.com/office/powerpoint/2010/main" val="235990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D8CFA-1B6F-EB12-105D-E67F3257E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67D3FF-62FF-CAB6-6D0F-585C1A08D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Transitiestrategie</a:t>
            </a:r>
          </a:p>
        </p:txBody>
      </p:sp>
    </p:spTree>
    <p:extLst>
      <p:ext uri="{BB962C8B-B14F-4D97-AF65-F5344CB8AC3E}">
        <p14:creationId xmlns:p14="http://schemas.microsoft.com/office/powerpoint/2010/main" val="3463188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C650E-8EC0-6674-A6F8-B977AD327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EC4FF66-BD9F-37C0-DB15-959B6EF78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261665" cy="523021"/>
          </a:xfrm>
        </p:spPr>
        <p:txBody>
          <a:bodyPr/>
          <a:lstStyle/>
          <a:p>
            <a:r>
              <a:rPr lang="nl-NL" dirty="0"/>
              <a:t>Ontwikkelstrategie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9C5FFCFE-0F49-C3FA-3872-0E1E73123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010452"/>
              </p:ext>
            </p:extLst>
          </p:nvPr>
        </p:nvGraphicFramePr>
        <p:xfrm>
          <a:off x="248165" y="1927798"/>
          <a:ext cx="11695669" cy="4175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kern="1200" dirty="0">
                          <a:solidFill>
                            <a:schemeClr val="dk1"/>
                          </a:solidFill>
                          <a:effectLst/>
                        </a:rPr>
                        <a:t>Samenhang tussen de instrumenten in de planketen</a:t>
                      </a:r>
                    </a:p>
                    <a:p>
                      <a:endParaRPr lang="nl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/>
                        </a:rPr>
                        <a:t>Omgevingsvisie start in 2024, afronden 2026. Omgevingsplan opbouw starten o.b.v. omgevingsvisie uit 2020 (IMRO).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Check mogelijkheden beleidskaart (zie tool): is dit bruikbaar voor ons?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kern="1200" dirty="0">
                          <a:solidFill>
                            <a:schemeClr val="dk1"/>
                          </a:solidFill>
                          <a:effectLst/>
                        </a:rPr>
                        <a:t>Fasering van overstappen op STOP en afbouwen IMRO</a:t>
                      </a:r>
                    </a:p>
                    <a:p>
                      <a:endParaRPr lang="nl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/>
                        </a:rPr>
                        <a:t>Mikpunt vanaf 1-7-2025 geen nieuwe TAM-plannen opstarten. Monitoren landelijke besluitvorming </a:t>
                      </a:r>
                      <a:r>
                        <a:rPr lang="nl-NL" sz="14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/>
                        </a:rPr>
                        <a:t>uitfaseren</a:t>
                      </a:r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/>
                        </a:rPr>
                        <a:t> TAM.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Piet vragen dit actief te volgen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/>
                        </a:rPr>
                        <a:t>Scenario maken voor situatie medio 2025 (laatste opstart TAM)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Check softwareleverancier voor status parallel wijzigen (zie ook </a:t>
                      </a:r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  <a:hlinkClick r:id="rId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Software- en informatiestrategie</a:t>
                      </a:r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Globale volgorde van het opbouwen van het omgevingsplan bepalen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Eerst voor kleine kern testen of gebiedsgerichte aanpak werkt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Keuze kern (uiterlijk 31/12/2024)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kern="1200" dirty="0">
                          <a:solidFill>
                            <a:schemeClr val="dk1"/>
                          </a:solidFill>
                          <a:effectLst/>
                        </a:rPr>
                        <a:t>Beleidsarm of beleidsrijk over?</a:t>
                      </a:r>
                      <a:endParaRPr lang="nl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Besluit raad 30/6/2024: beleidsarm 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Check relatie met </a:t>
                      </a:r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  <a:hlinkClick r:id="rId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Mer-strategie</a:t>
                      </a:r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 (actie Piet, 31/1/2025)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Kleine of grote stappen?</a:t>
                      </a:r>
                    </a:p>
                    <a:p>
                      <a:endParaRPr lang="nl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Aandachtspunt nog niet in beeld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Bespreken in afdelingsoverleg december.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j-lt"/>
                          <a:cs typeface="Cavolini" panose="03000502040302020204" pitchFamily="66" charset="0"/>
                        </a:rPr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51AAEF3C-75C3-21F5-61A7-CF67B5BD7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726517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400" b="1" dirty="0"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b="1" dirty="0"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b="1" dirty="0"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2FCAAC0A-BCC7-8B15-F532-5C5D125516B4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5"/>
              </a:rPr>
              <a:t>bekijk in tool</a:t>
            </a:r>
            <a:endParaRPr lang="nl-NL" sz="1100" dirty="0"/>
          </a:p>
        </p:txBody>
      </p:sp>
      <p:sp>
        <p:nvSpPr>
          <p:cNvPr id="6" name="Tekstballon: rechthoek met afgeronde hoeken 5">
            <a:extLst>
              <a:ext uri="{FF2B5EF4-FFF2-40B4-BE49-F238E27FC236}">
                <a16:creationId xmlns:a16="http://schemas.microsoft.com/office/drawing/2014/main" id="{4FA6B9F2-9D03-08B5-7F5D-E415BC38FDC0}"/>
              </a:ext>
            </a:extLst>
          </p:cNvPr>
          <p:cNvSpPr/>
          <p:nvPr/>
        </p:nvSpPr>
        <p:spPr>
          <a:xfrm>
            <a:off x="7384026" y="314388"/>
            <a:ext cx="3008671" cy="1003135"/>
          </a:xfrm>
          <a:prstGeom prst="wedgeRoundRectCallout">
            <a:avLst>
              <a:gd name="adj1" fmla="val -47304"/>
              <a:gd name="adj2" fmla="val 95213"/>
              <a:gd name="adj3" fmla="val 1666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Let op: dit zijn voorbeeldteksten. Maak de velden leeg en vul uw eigen tekst in.</a:t>
            </a:r>
          </a:p>
        </p:txBody>
      </p:sp>
    </p:spTree>
    <p:extLst>
      <p:ext uri="{BB962C8B-B14F-4D97-AF65-F5344CB8AC3E}">
        <p14:creationId xmlns:p14="http://schemas.microsoft.com/office/powerpoint/2010/main" val="3112637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BADE2-19A7-278D-67EF-CEC5F4CBC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229270C-9406-1824-5028-3442BEC7F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7516142" cy="523021"/>
          </a:xfrm>
        </p:spPr>
        <p:txBody>
          <a:bodyPr/>
          <a:lstStyle/>
          <a:p>
            <a:r>
              <a:rPr lang="nl-NL" dirty="0"/>
              <a:t>Visie op samenwerking en integraliteit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CF9F3A86-176A-2B7A-8A82-ABF0203A4F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521071"/>
              </p:ext>
            </p:extLst>
          </p:nvPr>
        </p:nvGraphicFramePr>
        <p:xfrm>
          <a:off x="248165" y="1927798"/>
          <a:ext cx="11695669" cy="2961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Intern samenwerken tussen beleidsafdelingen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Intern samenwerken tussen RO en VTH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Intern samenwerken tussen de disciplines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Samenwerken tussen opdrachtgever en opdrachtnemer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Samenwerken in de regio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B795723A-B73B-8C0B-99AA-900370EBB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559199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1D296FC6-AB03-E90A-E0FB-EAFE7E0F6BB3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465341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875C7-3E24-B70A-4D06-1599DA23E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BB3AC2C-CB7B-DB7F-C5DA-09C0AF297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772942" cy="523021"/>
          </a:xfrm>
        </p:spPr>
        <p:txBody>
          <a:bodyPr/>
          <a:lstStyle/>
          <a:p>
            <a:r>
              <a:rPr lang="nl-NL" dirty="0"/>
              <a:t>Visie op dienstverlening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A32F6085-5155-C7B8-8725-268665CDA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178364"/>
              </p:ext>
            </p:extLst>
          </p:nvPr>
        </p:nvGraphicFramePr>
        <p:xfrm>
          <a:off x="248165" y="1927798"/>
          <a:ext cx="11695669" cy="311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Kanaalsturing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Gebruiksvriendelijkheid van het Omgevingsloket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Uniformering of maatwerk?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Dienstverlening in regelgeving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Complexe situatie in de transitieperiode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Effectiviteit en efficiency van dienstverlening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207087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5C9ED190-CFBC-F3A0-E6B3-BFC1D7B6E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054239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643C23D4-DFC9-3399-162B-3A1FA76D26BF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19496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8A369-15DF-BC5F-1EA7-3DD9903B4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98F46C9-8065-1BDD-F99C-0B52EC3A8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4261665" cy="523021"/>
          </a:xfrm>
        </p:spPr>
        <p:txBody>
          <a:bodyPr/>
          <a:lstStyle/>
          <a:p>
            <a:r>
              <a:rPr lang="nl-NL" dirty="0"/>
              <a:t>Sourcingstrategie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5F4302D1-3ED1-F443-4347-0A63ECA956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730399"/>
              </p:ext>
            </p:extLst>
          </p:nvPr>
        </p:nvGraphicFramePr>
        <p:xfrm>
          <a:off x="248165" y="1927798"/>
          <a:ext cx="11695669" cy="2519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Inzet en investering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Zelf doen (in de regio), omgevingsdienst, of marktpartij(en)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Scope van uitbestedingen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Regie houden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 err="1"/>
                        <a:t>Sourcing</a:t>
                      </a:r>
                      <a:r>
                        <a:rPr lang="nl-NL" sz="1400" dirty="0"/>
                        <a:t> op de lange termijn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97688E28-203C-8AAE-B99B-4A72BA395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87731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E2135932-1E8D-961C-96E1-25D51D5FCA93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3403116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64717-232D-8C7D-24DB-0042476F1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CF4F332A-86E1-B0B8-612E-85AAD3A82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974" y="314388"/>
            <a:ext cx="6257613" cy="523021"/>
          </a:xfrm>
        </p:spPr>
        <p:txBody>
          <a:bodyPr/>
          <a:lstStyle/>
          <a:p>
            <a:r>
              <a:rPr lang="nl-NL" dirty="0"/>
              <a:t>Software- en informatiestrategie</a:t>
            </a: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C7ABE4A2-5D09-A660-FABA-2AC66819D1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631073"/>
              </p:ext>
            </p:extLst>
          </p:nvPr>
        </p:nvGraphicFramePr>
        <p:xfrm>
          <a:off x="248165" y="1927798"/>
          <a:ext cx="11695669" cy="2824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69717280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183662903"/>
                    </a:ext>
                  </a:extLst>
                </a:gridCol>
                <a:gridCol w="535669">
                  <a:extLst>
                    <a:ext uri="{9D8B030D-6E8A-4147-A177-3AD203B41FA5}">
                      <a16:colId xmlns:a16="http://schemas.microsoft.com/office/drawing/2014/main" val="36741842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wat doen we met dit aandachtspunt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acties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err="1"/>
                        <a:t>prio</a:t>
                      </a:r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Plansoftware en TR-software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Ontwikkelingen in het DSO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 err="1"/>
                        <a:t>Geo</a:t>
                      </a:r>
                      <a:r>
                        <a:rPr lang="nl-NL" sz="1400" dirty="0"/>
                        <a:t>-ICT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84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Platform voor terinzagelegging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Relatie met website en andere ICT-voorzieningen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6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Relatie met ICT-wetgeving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737294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E8EF7102-443A-C69D-CC08-C20D882BB0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636678"/>
              </p:ext>
            </p:extLst>
          </p:nvPr>
        </p:nvGraphicFramePr>
        <p:xfrm>
          <a:off x="244638" y="1030177"/>
          <a:ext cx="5760000" cy="67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117774029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72463719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70989560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84839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onbewust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bewust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mee bezig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afgerond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3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800" b="1" dirty="0">
                        <a:solidFill>
                          <a:schemeClr val="bg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14888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A94AA449-A24F-4762-15CA-408836357A4F}"/>
              </a:ext>
            </a:extLst>
          </p:cNvPr>
          <p:cNvSpPr txBox="1"/>
          <p:nvPr/>
        </p:nvSpPr>
        <p:spPr>
          <a:xfrm>
            <a:off x="10990105" y="445093"/>
            <a:ext cx="953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3"/>
              </a:rPr>
              <a:t>bekijk in tool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2422557371"/>
      </p:ext>
    </p:extLst>
  </p:cSld>
  <p:clrMapOvr>
    <a:masterClrMapping/>
  </p:clrMapOvr>
</p:sld>
</file>

<file path=ppt/theme/theme1.xml><?xml version="1.0" encoding="utf-8"?>
<a:theme xmlns:a="http://schemas.openxmlformats.org/drawingml/2006/main" name="VNG_Basis - kopie">
  <a:themeElements>
    <a:clrScheme name="Aangepast 17">
      <a:dk1>
        <a:srgbClr val="000000"/>
      </a:dk1>
      <a:lt1>
        <a:srgbClr val="FFFFFF"/>
      </a:lt1>
      <a:dk2>
        <a:srgbClr val="002C64"/>
      </a:dk2>
      <a:lt2>
        <a:srgbClr val="00A9F3"/>
      </a:lt2>
      <a:accent1>
        <a:srgbClr val="8EBAE5"/>
      </a:accent1>
      <a:accent2>
        <a:srgbClr val="3DB7E4"/>
      </a:accent2>
      <a:accent3>
        <a:srgbClr val="002F5F"/>
      </a:accent3>
      <a:accent4>
        <a:srgbClr val="F0AB00"/>
      </a:accent4>
      <a:accent5>
        <a:srgbClr val="00853C"/>
      </a:accent5>
      <a:accent6>
        <a:srgbClr val="C20015"/>
      </a:accent6>
      <a:hlink>
        <a:srgbClr val="999999"/>
      </a:hlink>
      <a:folHlink>
        <a:srgbClr val="CCCCCC"/>
      </a:folHlink>
    </a:clrScheme>
    <a:fontScheme name="V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CE455056-2E07-40E3-A23C-F1856412D281}" vid="{436D15DC-6C1F-43E0-BA25-266AD42F8E4E}"/>
    </a:ext>
  </a:extLst>
</a:theme>
</file>

<file path=ppt/theme/theme2.xml><?xml version="1.0" encoding="utf-8"?>
<a:theme xmlns:a="http://schemas.openxmlformats.org/drawingml/2006/main" name="VNG Titels">
  <a:themeElements>
    <a:clrScheme name="Aangepast 23">
      <a:dk1>
        <a:srgbClr val="000000"/>
      </a:dk1>
      <a:lt1>
        <a:srgbClr val="FFFFFF"/>
      </a:lt1>
      <a:dk2>
        <a:srgbClr val="002C64"/>
      </a:dk2>
      <a:lt2>
        <a:srgbClr val="00A9F3"/>
      </a:lt2>
      <a:accent1>
        <a:srgbClr val="8EBAE5"/>
      </a:accent1>
      <a:accent2>
        <a:srgbClr val="3DB7E4"/>
      </a:accent2>
      <a:accent3>
        <a:srgbClr val="002F5F"/>
      </a:accent3>
      <a:accent4>
        <a:srgbClr val="F0AB00"/>
      </a:accent4>
      <a:accent5>
        <a:srgbClr val="008541"/>
      </a:accent5>
      <a:accent6>
        <a:srgbClr val="C20016"/>
      </a:accent6>
      <a:hlink>
        <a:srgbClr val="999999"/>
      </a:hlink>
      <a:folHlink>
        <a:srgbClr val="CCCCCC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CE455056-2E07-40E3-A23C-F1856412D281}" vid="{E190F73E-30FE-4981-A67C-E1D98411DE6E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4F5935245FBC46BB0845B5E877183A" ma:contentTypeVersion="23" ma:contentTypeDescription="Een nieuw document maken." ma:contentTypeScope="" ma:versionID="134e3f5213c542354813c8389073ce9c">
  <xsd:schema xmlns:xsd="http://www.w3.org/2001/XMLSchema" xmlns:xs="http://www.w3.org/2001/XMLSchema" xmlns:p="http://schemas.microsoft.com/office/2006/metadata/properties" xmlns:ns2="eb476aeb-cfc0-4d64-93e5-927642e1f979" xmlns:ns3="73ddae55-80d5-40da-8705-548d45c223e6" targetNamespace="http://schemas.microsoft.com/office/2006/metadata/properties" ma:root="true" ma:fieldsID="6002a317006c72da96bf9340d2a7be25" ns2:_="" ns3:_="">
    <xsd:import namespace="eb476aeb-cfc0-4d64-93e5-927642e1f979"/>
    <xsd:import namespace="73ddae55-80d5-40da-8705-548d45c223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Trefwoorden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Toelichting" minOccurs="0"/>
                <xsd:element ref="ns2:Kanaalnaam_x0020_Teams" minOccurs="0"/>
                <xsd:element ref="ns2:_Flow_SignoffStatu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Archiveren_x003f_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76aeb-cfc0-4d64-93e5-927642e1f9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Trefwoorden" ma:index="10" nillable="true" ma:displayName="Trefwoorden" ma:internalName="Trefwoorden">
      <xsd:simpleType>
        <xsd:restriction base="dms:Text">
          <xsd:maxLength value="255"/>
        </xsd:restriction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Toelichting" ma:index="15" nillable="true" ma:displayName="Toelichting" ma:description="Deze link leidt naar de uitwerking op gemmaonline van de bedrijfsprocessen voor de omgevingswet." ma:format="Dropdown" ma:internalName="Toelichting">
      <xsd:simpleType>
        <xsd:restriction base="dms:Note">
          <xsd:maxLength value="255"/>
        </xsd:restriction>
      </xsd:simpleType>
    </xsd:element>
    <xsd:element name="Kanaalnaam_x0020_Teams" ma:index="16" nillable="true" ma:displayName="Naam in Teams" ma:description="De naam van het overeenkomstige kanaal of map in Teams, indien deze afwijkt van de mapnaam in SharePoint" ma:format="Dropdown" ma:internalName="Kanaalnaam_x0020_Teams">
      <xsd:simpleType>
        <xsd:restriction base="dms:Text">
          <xsd:maxLength value="255"/>
        </xsd:restriction>
      </xsd:simpleType>
    </xsd:element>
    <xsd:element name="_Flow_SignoffStatus" ma:index="17" nillable="true" ma:displayName="Afmeldingsstatus" ma:internalName="Afmeldingsstatus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Afbeeldingtags" ma:readOnly="false" ma:fieldId="{5cf76f15-5ced-4ddc-b409-7134ff3c332f}" ma:taxonomyMulti="true" ma:sspId="a99bed0e-432a-4091-b929-67b863917b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Archiveren_x003f_" ma:index="29" nillable="true" ma:displayName="Archiveren?" ma:default="1" ma:description="Moet het document bewaard blijven in het archief? " ma:format="Dropdown" ma:internalName="Archiveren_x003f_">
      <xsd:simpleType>
        <xsd:restriction base="dms:Boolean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dae55-80d5-40da-8705-548d45c223e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aee3667c-f990-46ac-b8f5-51dfe1e36943}" ma:internalName="TaxCatchAll" ma:showField="CatchAllData" ma:web="73ddae55-80d5-40da-8705-548d45c223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476aeb-cfc0-4d64-93e5-927642e1f979">
      <Terms xmlns="http://schemas.microsoft.com/office/infopath/2007/PartnerControls"/>
    </lcf76f155ced4ddcb4097134ff3c332f>
    <Archiveren_x003f_ xmlns="eb476aeb-cfc0-4d64-93e5-927642e1f979">true</Archiveren_x003f_>
    <TaxCatchAll xmlns="73ddae55-80d5-40da-8705-548d45c223e6" xsi:nil="true"/>
    <Trefwoorden xmlns="eb476aeb-cfc0-4d64-93e5-927642e1f979" xsi:nil="true"/>
    <Kanaalnaam_x0020_Teams xmlns="eb476aeb-cfc0-4d64-93e5-927642e1f979" xsi:nil="true"/>
    <Toelichting xmlns="eb476aeb-cfc0-4d64-93e5-927642e1f979" xsi:nil="true"/>
    <_Flow_SignoffStatus xmlns="eb476aeb-cfc0-4d64-93e5-927642e1f979" xsi:nil="true"/>
  </documentManagement>
</p:properties>
</file>

<file path=customXml/itemProps1.xml><?xml version="1.0" encoding="utf-8"?>
<ds:datastoreItem xmlns:ds="http://schemas.openxmlformats.org/officeDocument/2006/customXml" ds:itemID="{597200D4-ED9F-4C94-BDD7-F5616E183E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85DFCC-D37E-452C-B79B-35A46C7727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476aeb-cfc0-4d64-93e5-927642e1f979"/>
    <ds:schemaRef ds:uri="73ddae55-80d5-40da-8705-548d45c223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874592-33CD-4BE7-8266-DEADFD9A6B2C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73ddae55-80d5-40da-8705-548d45c223e6"/>
    <ds:schemaRef ds:uri="eb476aeb-cfc0-4d64-93e5-927642e1f979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VNG</Template>
  <TotalTime>10318</TotalTime>
  <Words>1896</Words>
  <Application>Microsoft Macintosh PowerPoint</Application>
  <PresentationFormat>Widescreen</PresentationFormat>
  <Paragraphs>708</Paragraphs>
  <Slides>38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Cavolini</vt:lpstr>
      <vt:lpstr>VNG_Basis - kopie</vt:lpstr>
      <vt:lpstr>VNG Titels</vt:lpstr>
      <vt:lpstr> Grip op de transitie van de planketen</vt:lpstr>
      <vt:lpstr>Introductie en gebruiksaanwijzing</vt:lpstr>
      <vt:lpstr>Dashboard Grip</vt:lpstr>
      <vt:lpstr>Transitiestrategie</vt:lpstr>
      <vt:lpstr>Ontwikkelstrategie</vt:lpstr>
      <vt:lpstr>Visie op samenwerking en integraliteit</vt:lpstr>
      <vt:lpstr>Visie op dienstverlening</vt:lpstr>
      <vt:lpstr>Sourcingstrategie</vt:lpstr>
      <vt:lpstr>Software- en informatiestrategie</vt:lpstr>
      <vt:lpstr>Participatiestrategie</vt:lpstr>
      <vt:lpstr>Mer-strategie</vt:lpstr>
      <vt:lpstr>Visie op structurele effecten</vt:lpstr>
      <vt:lpstr>Beheersingsstrategie</vt:lpstr>
      <vt:lpstr>Visie op de beleidscyclus</vt:lpstr>
      <vt:lpstr>Omgevingsvisie</vt:lpstr>
      <vt:lpstr>Inhoud omgevingsvisie</vt:lpstr>
      <vt:lpstr>Kaderstellende documenten en afspraken</vt:lpstr>
      <vt:lpstr>Proces, procedures en techniek</vt:lpstr>
      <vt:lpstr>Uitwerking in programma’s en omgevingsplan</vt:lpstr>
      <vt:lpstr>Programma’s</vt:lpstr>
      <vt:lpstr>Inhoud programma</vt:lpstr>
      <vt:lpstr>Kaderstellende documenten en afspraken</vt:lpstr>
      <vt:lpstr>Proces, procedures en techniek</vt:lpstr>
      <vt:lpstr>Uitwerking en uitvoering van programma's</vt:lpstr>
      <vt:lpstr>Omgevingsplan</vt:lpstr>
      <vt:lpstr>Systematiek en structuur</vt:lpstr>
      <vt:lpstr>Ontwikkelpad</vt:lpstr>
      <vt:lpstr>Proces en procedures</vt:lpstr>
      <vt:lpstr>Regels maken en het Omgevingsloket</vt:lpstr>
      <vt:lpstr>Bedrijfsvoering</vt:lpstr>
      <vt:lpstr>Planning en kostenraming</vt:lpstr>
      <vt:lpstr>Organisatie en HR</vt:lpstr>
      <vt:lpstr>Uitbestedingen</vt:lpstr>
      <vt:lpstr>Communicatie</vt:lpstr>
      <vt:lpstr>Monitoring en evaluatie</vt:lpstr>
      <vt:lpstr>Managementsamenvatting</vt:lpstr>
      <vt:lpstr>Stand van zaken</vt:lpstr>
      <vt:lpstr>Transitiestrategie: kansen en risico’s</vt:lpstr>
    </vt:vector>
  </TitlesOfParts>
  <Manager/>
  <Company>Valid WPS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Introductieprogramma nieuwe medewerkers</dc:title>
  <dc:subject/>
  <dc:creator>Sharon van Westrenen</dc:creator>
  <cp:keywords>All Places</cp:keywords>
  <dc:description/>
  <cp:lastModifiedBy>Taco Zwaanswijk</cp:lastModifiedBy>
  <cp:revision>206</cp:revision>
  <cp:lastPrinted>2016-11-29T12:08:35Z</cp:lastPrinted>
  <dcterms:created xsi:type="dcterms:W3CDTF">2020-11-04T13:01:58Z</dcterms:created>
  <dcterms:modified xsi:type="dcterms:W3CDTF">2025-10-02T09:42:04Z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0x010100914F5935245FBC46BB0845B5E877183A</vt:lpwstr>
  </property>
  <property fmtid="{D5CDD505-2E9C-101B-9397-08002B2CF9AE}" pid="3" name="MediaServiceImageTags">
    <vt:lpwstr/>
  </property>
</Properties>
</file>